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2"/>
  </p:notesMasterIdLst>
  <p:sldIdLst>
    <p:sldId id="256" r:id="rId3"/>
    <p:sldId id="257" r:id="rId4"/>
    <p:sldId id="261" r:id="rId5"/>
    <p:sldId id="262" r:id="rId6"/>
    <p:sldId id="271" r:id="rId7"/>
    <p:sldId id="272" r:id="rId8"/>
    <p:sldId id="259" r:id="rId9"/>
    <p:sldId id="260" r:id="rId10"/>
    <p:sldId id="275" r:id="rId11"/>
    <p:sldId id="838" r:id="rId12"/>
    <p:sldId id="264" r:id="rId13"/>
    <p:sldId id="263" r:id="rId14"/>
    <p:sldId id="266" r:id="rId15"/>
    <p:sldId id="839" r:id="rId16"/>
    <p:sldId id="274" r:id="rId17"/>
    <p:sldId id="282" r:id="rId18"/>
    <p:sldId id="285" r:id="rId19"/>
    <p:sldId id="286" r:id="rId20"/>
    <p:sldId id="333" r:id="rId21"/>
    <p:sldId id="719" r:id="rId22"/>
    <p:sldId id="716" r:id="rId23"/>
    <p:sldId id="705" r:id="rId24"/>
    <p:sldId id="720" r:id="rId25"/>
    <p:sldId id="717" r:id="rId26"/>
    <p:sldId id="830" r:id="rId27"/>
    <p:sldId id="546" r:id="rId28"/>
    <p:sldId id="548" r:id="rId29"/>
    <p:sldId id="833" r:id="rId30"/>
    <p:sldId id="834" r:id="rId31"/>
    <p:sldId id="835" r:id="rId32"/>
    <p:sldId id="313" r:id="rId33"/>
    <p:sldId id="321" r:id="rId34"/>
    <p:sldId id="314" r:id="rId35"/>
    <p:sldId id="320" r:id="rId36"/>
    <p:sldId id="315" r:id="rId37"/>
    <p:sldId id="316" r:id="rId38"/>
    <p:sldId id="840" r:id="rId39"/>
    <p:sldId id="330" r:id="rId40"/>
    <p:sldId id="841" r:id="rId41"/>
    <p:sldId id="842" r:id="rId42"/>
    <p:sldId id="317" r:id="rId43"/>
    <p:sldId id="843" r:id="rId44"/>
    <p:sldId id="331" r:id="rId45"/>
    <p:sldId id="265" r:id="rId46"/>
    <p:sldId id="309" r:id="rId47"/>
    <p:sldId id="310" r:id="rId48"/>
    <p:sldId id="312" r:id="rId49"/>
    <p:sldId id="844"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9" autoAdjust="0"/>
    <p:restoredTop sz="75817" autoAdjust="0"/>
  </p:normalViewPr>
  <p:slideViewPr>
    <p:cSldViewPr snapToGrid="0">
      <p:cViewPr>
        <p:scale>
          <a:sx n="96" d="100"/>
          <a:sy n="96" d="100"/>
        </p:scale>
        <p:origin x="4212"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barboza-salerno.1\Documents\statistics-for-social-justice\stats-for-social-justice\slides\lca\conditional_response_plot.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r>
              <a:rPr lang="en-US" sz="1800"/>
              <a:t>Elbow Plot of ACEs Latent Classes</a:t>
            </a:r>
          </a:p>
        </c:rich>
      </c:tx>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lineChart>
        <c:grouping val="stacked"/>
        <c:varyColors val="0"/>
        <c:ser>
          <c:idx val="0"/>
          <c:order val="0"/>
          <c:spPr>
            <a:ln w="22225" cap="rnd">
              <a:solidFill>
                <a:schemeClr val="accent1"/>
              </a:solidFill>
              <a:round/>
            </a:ln>
            <a:effectLst/>
          </c:spPr>
          <c:marker>
            <c:symbol val="none"/>
          </c:marker>
          <c:dLbls>
            <c:delete val="1"/>
          </c:dLbls>
          <c:cat>
            <c:strRef>
              <c:f>Sheet4!$B$2:$B$7</c:f>
              <c:strCache>
                <c:ptCount val="6"/>
                <c:pt idx="0">
                  <c:v>1-C</c:v>
                </c:pt>
                <c:pt idx="1">
                  <c:v>2-C</c:v>
                </c:pt>
                <c:pt idx="2">
                  <c:v>3-C</c:v>
                </c:pt>
                <c:pt idx="3">
                  <c:v>4-C</c:v>
                </c:pt>
                <c:pt idx="4">
                  <c:v>5-C</c:v>
                </c:pt>
                <c:pt idx="5">
                  <c:v>6-C</c:v>
                </c:pt>
              </c:strCache>
            </c:strRef>
          </c:cat>
          <c:val>
            <c:numRef>
              <c:f>Sheet4!$C$2:$C$7</c:f>
              <c:numCache>
                <c:formatCode>General</c:formatCode>
                <c:ptCount val="6"/>
                <c:pt idx="0">
                  <c:v>136006.984</c:v>
                </c:pt>
                <c:pt idx="1">
                  <c:v>116337.338</c:v>
                </c:pt>
                <c:pt idx="2">
                  <c:v>115570.81299999999</c:v>
                </c:pt>
                <c:pt idx="3">
                  <c:v>115412.46</c:v>
                </c:pt>
                <c:pt idx="4">
                  <c:v>115402.18</c:v>
                </c:pt>
                <c:pt idx="5">
                  <c:v>115414.47500000001</c:v>
                </c:pt>
              </c:numCache>
            </c:numRef>
          </c:val>
          <c:smooth val="0"/>
          <c:extLst>
            <c:ext xmlns:c16="http://schemas.microsoft.com/office/drawing/2014/chart" uri="{C3380CC4-5D6E-409C-BE32-E72D297353CC}">
              <c16:uniqueId val="{00000000-9BAE-49C2-A0F1-0AF01F15350E}"/>
            </c:ext>
          </c:extLst>
        </c:ser>
        <c:dLbls>
          <c:dLblPos val="ctr"/>
          <c:showLegendKey val="0"/>
          <c:showVal val="1"/>
          <c:showCatName val="0"/>
          <c:showSerName val="0"/>
          <c:showPercent val="0"/>
          <c:showBubbleSize val="0"/>
        </c:dLbls>
        <c:smooth val="0"/>
        <c:axId val="2138566911"/>
        <c:axId val="2138566079"/>
      </c:lineChart>
      <c:catAx>
        <c:axId val="2138566911"/>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cap="none" spc="0" normalizeH="0" baseline="0">
                <a:solidFill>
                  <a:schemeClr val="dk1">
                    <a:lumMod val="65000"/>
                    <a:lumOff val="35000"/>
                  </a:schemeClr>
                </a:solidFill>
                <a:latin typeface="+mn-lt"/>
                <a:ea typeface="+mn-ea"/>
                <a:cs typeface="+mn-cs"/>
              </a:defRPr>
            </a:pPr>
            <a:endParaRPr lang="en-US"/>
          </a:p>
        </c:txPr>
        <c:crossAx val="2138566079"/>
        <c:crosses val="autoZero"/>
        <c:auto val="1"/>
        <c:lblAlgn val="ctr"/>
        <c:lblOffset val="100"/>
        <c:noMultiLvlLbl val="0"/>
      </c:catAx>
      <c:valAx>
        <c:axId val="2138566079"/>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crossAx val="213856691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2400" dirty="0"/>
              <a:t>Conditional Response Probabilities for the 5-Class LCA of Adverse Childhood Experiences</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2394221163088945E-2"/>
          <c:y val="0.27542549593554011"/>
          <c:w val="0.92110864959719607"/>
          <c:h val="0.54926209913723734"/>
        </c:manualLayout>
      </c:layout>
      <c:lineChart>
        <c:grouping val="standard"/>
        <c:varyColors val="0"/>
        <c:ser>
          <c:idx val="0"/>
          <c:order val="0"/>
          <c:tx>
            <c:strRef>
              <c:f>'Model_Fit_Statistics__with_Log-'!$K$11</c:f>
              <c:strCache>
                <c:ptCount val="1"/>
                <c:pt idx="0">
                  <c:v>Class 1</c:v>
                </c:pt>
              </c:strCache>
            </c:strRef>
          </c:tx>
          <c:spPr>
            <a:ln w="15875" cap="rnd">
              <a:solidFill>
                <a:srgbClr val="00B0F0"/>
              </a:solidFill>
              <a:round/>
            </a:ln>
            <a:effectLst/>
          </c:spPr>
          <c:marker>
            <c:symbol val="none"/>
          </c:marker>
          <c:cat>
            <c:strRef>
              <c:f>'Model_Fit_Statistics__with_Log-'!$J$12:$J$17</c:f>
              <c:strCache>
                <c:ptCount val="6"/>
                <c:pt idx="0">
                  <c:v>Death of Parent</c:v>
                </c:pt>
                <c:pt idx="1">
                  <c:v>Jail or Incarceration</c:v>
                </c:pt>
                <c:pt idx="2">
                  <c:v>Domestic Violence</c:v>
                </c:pt>
                <c:pt idx="3">
                  <c:v>Neighborhood Violence</c:v>
                </c:pt>
                <c:pt idx="4">
                  <c:v>Mental Health</c:v>
                </c:pt>
                <c:pt idx="5">
                  <c:v>Drug Use</c:v>
                </c:pt>
              </c:strCache>
            </c:strRef>
          </c:cat>
          <c:val>
            <c:numRef>
              <c:f>'Model_Fit_Statistics__with_Log-'!$K$12:$K$17</c:f>
              <c:numCache>
                <c:formatCode>General</c:formatCode>
                <c:ptCount val="6"/>
                <c:pt idx="0">
                  <c:v>1.7000000000000001E-2</c:v>
                </c:pt>
                <c:pt idx="1">
                  <c:v>1.2E-2</c:v>
                </c:pt>
                <c:pt idx="2">
                  <c:v>4.0000000000000001E-3</c:v>
                </c:pt>
                <c:pt idx="3">
                  <c:v>5.0000000000000001E-3</c:v>
                </c:pt>
                <c:pt idx="4">
                  <c:v>3.5000000000000003E-2</c:v>
                </c:pt>
                <c:pt idx="5">
                  <c:v>0.02</c:v>
                </c:pt>
              </c:numCache>
            </c:numRef>
          </c:val>
          <c:smooth val="0"/>
          <c:extLst>
            <c:ext xmlns:c16="http://schemas.microsoft.com/office/drawing/2014/chart" uri="{C3380CC4-5D6E-409C-BE32-E72D297353CC}">
              <c16:uniqueId val="{00000000-ED1C-4E35-B3AB-9A90E62A96EA}"/>
            </c:ext>
          </c:extLst>
        </c:ser>
        <c:ser>
          <c:idx val="1"/>
          <c:order val="1"/>
          <c:tx>
            <c:strRef>
              <c:f>'Model_Fit_Statistics__with_Log-'!$L$11</c:f>
              <c:strCache>
                <c:ptCount val="1"/>
                <c:pt idx="0">
                  <c:v>Class 2</c:v>
                </c:pt>
              </c:strCache>
            </c:strRef>
          </c:tx>
          <c:spPr>
            <a:ln w="15875" cap="rnd">
              <a:solidFill>
                <a:schemeClr val="tx1">
                  <a:lumMod val="50000"/>
                  <a:lumOff val="50000"/>
                </a:schemeClr>
              </a:solidFill>
              <a:prstDash val="dashDot"/>
              <a:round/>
            </a:ln>
            <a:effectLst/>
          </c:spPr>
          <c:marker>
            <c:symbol val="none"/>
          </c:marker>
          <c:val>
            <c:numRef>
              <c:f>'Model_Fit_Statistics__with_Log-'!$L$12:$L$17</c:f>
              <c:numCache>
                <c:formatCode>General</c:formatCode>
                <c:ptCount val="6"/>
                <c:pt idx="0">
                  <c:v>0.115</c:v>
                </c:pt>
                <c:pt idx="1">
                  <c:v>0.23899999999999999</c:v>
                </c:pt>
                <c:pt idx="2">
                  <c:v>0.105</c:v>
                </c:pt>
                <c:pt idx="3">
                  <c:v>6.2E-2</c:v>
                </c:pt>
                <c:pt idx="4">
                  <c:v>0.83799999999999997</c:v>
                </c:pt>
                <c:pt idx="5">
                  <c:v>0.92400000000000004</c:v>
                </c:pt>
              </c:numCache>
            </c:numRef>
          </c:val>
          <c:smooth val="0"/>
          <c:extLst>
            <c:ext xmlns:c16="http://schemas.microsoft.com/office/drawing/2014/chart" uri="{C3380CC4-5D6E-409C-BE32-E72D297353CC}">
              <c16:uniqueId val="{00000001-ED1C-4E35-B3AB-9A90E62A96EA}"/>
            </c:ext>
          </c:extLst>
        </c:ser>
        <c:ser>
          <c:idx val="2"/>
          <c:order val="2"/>
          <c:tx>
            <c:strRef>
              <c:f>'Model_Fit_Statistics__with_Log-'!$M$11</c:f>
              <c:strCache>
                <c:ptCount val="1"/>
                <c:pt idx="0">
                  <c:v>Class 3</c:v>
                </c:pt>
              </c:strCache>
            </c:strRef>
          </c:tx>
          <c:spPr>
            <a:ln w="15875" cap="rnd">
              <a:solidFill>
                <a:srgbClr val="FF0000"/>
              </a:solidFill>
              <a:prstDash val="dash"/>
              <a:round/>
            </a:ln>
            <a:effectLst/>
          </c:spPr>
          <c:marker>
            <c:symbol val="none"/>
          </c:marker>
          <c:val>
            <c:numRef>
              <c:f>'Model_Fit_Statistics__with_Log-'!$M$12:$M$17</c:f>
              <c:numCache>
                <c:formatCode>General</c:formatCode>
                <c:ptCount val="6"/>
                <c:pt idx="0">
                  <c:v>0.14699999999999999</c:v>
                </c:pt>
                <c:pt idx="1">
                  <c:v>0.78300000000000003</c:v>
                </c:pt>
                <c:pt idx="2">
                  <c:v>0.89100000000000001</c:v>
                </c:pt>
                <c:pt idx="3">
                  <c:v>0.63200000000000001</c:v>
                </c:pt>
                <c:pt idx="4">
                  <c:v>0.71699999999999997</c:v>
                </c:pt>
                <c:pt idx="5">
                  <c:v>0.91400000000000003</c:v>
                </c:pt>
              </c:numCache>
            </c:numRef>
          </c:val>
          <c:smooth val="0"/>
          <c:extLst>
            <c:ext xmlns:c16="http://schemas.microsoft.com/office/drawing/2014/chart" uri="{C3380CC4-5D6E-409C-BE32-E72D297353CC}">
              <c16:uniqueId val="{00000002-ED1C-4E35-B3AB-9A90E62A96EA}"/>
            </c:ext>
          </c:extLst>
        </c:ser>
        <c:ser>
          <c:idx val="3"/>
          <c:order val="3"/>
          <c:tx>
            <c:strRef>
              <c:f>'Model_Fit_Statistics__with_Log-'!$N$11</c:f>
              <c:strCache>
                <c:ptCount val="1"/>
                <c:pt idx="0">
                  <c:v>Class 4</c:v>
                </c:pt>
              </c:strCache>
            </c:strRef>
          </c:tx>
          <c:spPr>
            <a:ln w="15875" cap="rnd">
              <a:solidFill>
                <a:srgbClr val="00B050"/>
              </a:solidFill>
              <a:prstDash val="dashDot"/>
              <a:round/>
            </a:ln>
            <a:effectLst/>
          </c:spPr>
          <c:marker>
            <c:symbol val="none"/>
          </c:marker>
          <c:val>
            <c:numRef>
              <c:f>'Model_Fit_Statistics__with_Log-'!$N$12:$N$17</c:f>
              <c:numCache>
                <c:formatCode>General</c:formatCode>
                <c:ptCount val="6"/>
                <c:pt idx="0">
                  <c:v>0.115</c:v>
                </c:pt>
                <c:pt idx="1">
                  <c:v>0.59699999999999998</c:v>
                </c:pt>
                <c:pt idx="2">
                  <c:v>0.24399999999999999</c:v>
                </c:pt>
                <c:pt idx="3">
                  <c:v>5.6000000000000001E-2</c:v>
                </c:pt>
                <c:pt idx="4">
                  <c:v>0</c:v>
                </c:pt>
                <c:pt idx="5">
                  <c:v>0.56899999999999995</c:v>
                </c:pt>
              </c:numCache>
            </c:numRef>
          </c:val>
          <c:smooth val="0"/>
          <c:extLst>
            <c:ext xmlns:c16="http://schemas.microsoft.com/office/drawing/2014/chart" uri="{C3380CC4-5D6E-409C-BE32-E72D297353CC}">
              <c16:uniqueId val="{00000003-ED1C-4E35-B3AB-9A90E62A96EA}"/>
            </c:ext>
          </c:extLst>
        </c:ser>
        <c:ser>
          <c:idx val="4"/>
          <c:order val="4"/>
          <c:tx>
            <c:strRef>
              <c:f>'Model_Fit_Statistics__with_Log-'!$O$11</c:f>
              <c:strCache>
                <c:ptCount val="1"/>
                <c:pt idx="0">
                  <c:v>Class 5</c:v>
                </c:pt>
              </c:strCache>
            </c:strRef>
          </c:tx>
          <c:spPr>
            <a:ln w="15875" cap="rnd">
              <a:solidFill>
                <a:schemeClr val="bg1">
                  <a:lumMod val="85000"/>
                </a:schemeClr>
              </a:solidFill>
              <a:prstDash val="dash"/>
              <a:round/>
            </a:ln>
            <a:effectLst/>
          </c:spPr>
          <c:marker>
            <c:symbol val="none"/>
          </c:marker>
          <c:val>
            <c:numRef>
              <c:f>'Model_Fit_Statistics__with_Log-'!$O$12:$O$17</c:f>
              <c:numCache>
                <c:formatCode>General</c:formatCode>
                <c:ptCount val="6"/>
                <c:pt idx="0">
                  <c:v>8.5999999999999993E-2</c:v>
                </c:pt>
                <c:pt idx="1">
                  <c:v>0.14000000000000001</c:v>
                </c:pt>
                <c:pt idx="2">
                  <c:v>0.24199999999999999</c:v>
                </c:pt>
                <c:pt idx="3">
                  <c:v>0.23599999999999999</c:v>
                </c:pt>
                <c:pt idx="4">
                  <c:v>0.313</c:v>
                </c:pt>
                <c:pt idx="5">
                  <c:v>0.21099999999999999</c:v>
                </c:pt>
              </c:numCache>
            </c:numRef>
          </c:val>
          <c:smooth val="0"/>
          <c:extLst>
            <c:ext xmlns:c16="http://schemas.microsoft.com/office/drawing/2014/chart" uri="{C3380CC4-5D6E-409C-BE32-E72D297353CC}">
              <c16:uniqueId val="{00000004-ED1C-4E35-B3AB-9A90E62A96EA}"/>
            </c:ext>
          </c:extLst>
        </c:ser>
        <c:ser>
          <c:idx val="5"/>
          <c:order val="5"/>
          <c:tx>
            <c:strRef>
              <c:f>'Model_Fit_Statistics__with_Log-'!$P$11</c:f>
              <c:strCache>
                <c:ptCount val="1"/>
                <c:pt idx="0">
                  <c:v>High</c:v>
                </c:pt>
              </c:strCache>
            </c:strRef>
          </c:tx>
          <c:spPr>
            <a:ln w="28575" cap="rnd">
              <a:solidFill>
                <a:srgbClr val="2519BD"/>
              </a:solidFill>
              <a:round/>
            </a:ln>
            <a:effectLst/>
          </c:spPr>
          <c:marker>
            <c:symbol val="none"/>
          </c:marker>
          <c:val>
            <c:numRef>
              <c:f>'Model_Fit_Statistics__with_Log-'!$P$12:$P$17</c:f>
              <c:numCache>
                <c:formatCode>General</c:formatCode>
                <c:ptCount val="6"/>
                <c:pt idx="0">
                  <c:v>0.8</c:v>
                </c:pt>
                <c:pt idx="1">
                  <c:v>0.8</c:v>
                </c:pt>
                <c:pt idx="2">
                  <c:v>0.8</c:v>
                </c:pt>
                <c:pt idx="3">
                  <c:v>0.8</c:v>
                </c:pt>
                <c:pt idx="4">
                  <c:v>0.8</c:v>
                </c:pt>
                <c:pt idx="5">
                  <c:v>0.8</c:v>
                </c:pt>
              </c:numCache>
            </c:numRef>
          </c:val>
          <c:smooth val="0"/>
          <c:extLst>
            <c:ext xmlns:c16="http://schemas.microsoft.com/office/drawing/2014/chart" uri="{C3380CC4-5D6E-409C-BE32-E72D297353CC}">
              <c16:uniqueId val="{00000005-ED1C-4E35-B3AB-9A90E62A96EA}"/>
            </c:ext>
          </c:extLst>
        </c:ser>
        <c:ser>
          <c:idx val="6"/>
          <c:order val="6"/>
          <c:tx>
            <c:strRef>
              <c:f>'Model_Fit_Statistics__with_Log-'!$Q$11</c:f>
              <c:strCache>
                <c:ptCount val="1"/>
                <c:pt idx="0">
                  <c:v>Low</c:v>
                </c:pt>
              </c:strCache>
            </c:strRef>
          </c:tx>
          <c:spPr>
            <a:ln w="28575" cap="rnd">
              <a:solidFill>
                <a:srgbClr val="7030A0"/>
              </a:solidFill>
              <a:round/>
            </a:ln>
            <a:effectLst/>
          </c:spPr>
          <c:marker>
            <c:symbol val="none"/>
          </c:marker>
          <c:val>
            <c:numRef>
              <c:f>'Model_Fit_Statistics__with_Log-'!$Q$12:$Q$17</c:f>
              <c:numCache>
                <c:formatCode>General</c:formatCode>
                <c:ptCount val="6"/>
                <c:pt idx="0">
                  <c:v>0.2</c:v>
                </c:pt>
                <c:pt idx="1">
                  <c:v>0.2</c:v>
                </c:pt>
                <c:pt idx="2">
                  <c:v>0.2</c:v>
                </c:pt>
                <c:pt idx="3">
                  <c:v>0.2</c:v>
                </c:pt>
                <c:pt idx="4">
                  <c:v>0.2</c:v>
                </c:pt>
                <c:pt idx="5">
                  <c:v>0.2</c:v>
                </c:pt>
              </c:numCache>
            </c:numRef>
          </c:val>
          <c:smooth val="0"/>
          <c:extLst>
            <c:ext xmlns:c16="http://schemas.microsoft.com/office/drawing/2014/chart" uri="{C3380CC4-5D6E-409C-BE32-E72D297353CC}">
              <c16:uniqueId val="{00000006-ED1C-4E35-B3AB-9A90E62A96EA}"/>
            </c:ext>
          </c:extLst>
        </c:ser>
        <c:dLbls>
          <c:showLegendKey val="0"/>
          <c:showVal val="0"/>
          <c:showCatName val="0"/>
          <c:showSerName val="0"/>
          <c:showPercent val="0"/>
          <c:showBubbleSize val="0"/>
        </c:dLbls>
        <c:smooth val="0"/>
        <c:axId val="1796609920"/>
        <c:axId val="1796612800"/>
      </c:lineChart>
      <c:catAx>
        <c:axId val="179660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12800"/>
        <c:crosses val="autoZero"/>
        <c:auto val="1"/>
        <c:lblAlgn val="ctr"/>
        <c:lblOffset val="100"/>
        <c:noMultiLvlLbl val="0"/>
      </c:catAx>
      <c:valAx>
        <c:axId val="1796612800"/>
        <c:scaling>
          <c:orientation val="minMax"/>
        </c:scaling>
        <c:delete val="0"/>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96609920"/>
        <c:crosses val="autoZero"/>
        <c:crossBetween val="between"/>
        <c:majorUnit val="0.1"/>
      </c:valAx>
      <c:spPr>
        <a:noFill/>
        <a:ln>
          <a:noFill/>
        </a:ln>
        <a:effectLst/>
      </c:spPr>
    </c:plotArea>
    <c:legend>
      <c:legendPos val="t"/>
      <c:layout>
        <c:manualLayout>
          <c:xMode val="edge"/>
          <c:yMode val="edge"/>
          <c:x val="7.2369567821499461E-2"/>
          <c:y val="0.17468869484091146"/>
          <c:w val="0.83260987654904151"/>
          <c:h val="9.031722158905262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59E8F0-415C-47F7-9A48-6D679934E008}" type="doc">
      <dgm:prSet loTypeId="urn:microsoft.com/office/officeart/2018/2/layout/IconCircle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9A31EBAC-B477-4758-BD88-018D6252BEFF}">
      <dgm:prSet/>
      <dgm:spPr/>
      <dgm:t>
        <a:bodyPr/>
        <a:lstStyle/>
        <a:p>
          <a:r>
            <a:rPr lang="en-US"/>
            <a:t>When is latent class analysis (LCA) model useful?</a:t>
          </a:r>
        </a:p>
      </dgm:t>
    </dgm:pt>
    <dgm:pt modelId="{42F5680B-6E7E-4D95-81DD-1CC6F0698B7D}" type="parTrans" cxnId="{B25CD193-B83D-4594-AA4C-A0B26812D69B}">
      <dgm:prSet/>
      <dgm:spPr/>
      <dgm:t>
        <a:bodyPr/>
        <a:lstStyle/>
        <a:p>
          <a:endParaRPr lang="en-US"/>
        </a:p>
      </dgm:t>
    </dgm:pt>
    <dgm:pt modelId="{CC1916CC-D045-41E2-A57F-D8AD5A9052E0}" type="sibTrans" cxnId="{B25CD193-B83D-4594-AA4C-A0B26812D69B}">
      <dgm:prSet/>
      <dgm:spPr/>
      <dgm:t>
        <a:bodyPr/>
        <a:lstStyle/>
        <a:p>
          <a:endParaRPr lang="en-US"/>
        </a:p>
      </dgm:t>
    </dgm:pt>
    <dgm:pt modelId="{1B393055-342C-4B45-BDFD-135C61125C75}">
      <dgm:prSet/>
      <dgm:spPr/>
      <dgm:t>
        <a:bodyPr/>
        <a:lstStyle/>
        <a:p>
          <a:r>
            <a:rPr lang="en-US" dirty="0"/>
            <a:t>What is the LCA model its underlying assumptions?</a:t>
          </a:r>
        </a:p>
      </dgm:t>
    </dgm:pt>
    <dgm:pt modelId="{7B192464-4726-4486-AB0A-6B3756A4470F}" type="parTrans" cxnId="{E3BD3D0B-4AD2-4A59-BDA5-3A7BEF12874E}">
      <dgm:prSet/>
      <dgm:spPr/>
      <dgm:t>
        <a:bodyPr/>
        <a:lstStyle/>
        <a:p>
          <a:endParaRPr lang="en-US"/>
        </a:p>
      </dgm:t>
    </dgm:pt>
    <dgm:pt modelId="{2C0C4B3C-0513-4C48-990E-8C4C067CD109}" type="sibTrans" cxnId="{E3BD3D0B-4AD2-4A59-BDA5-3A7BEF12874E}">
      <dgm:prSet/>
      <dgm:spPr/>
      <dgm:t>
        <a:bodyPr/>
        <a:lstStyle/>
        <a:p>
          <a:endParaRPr lang="en-US"/>
        </a:p>
      </dgm:t>
    </dgm:pt>
    <dgm:pt modelId="{15572F87-5BFC-453D-B708-F113B5F5ECC9}">
      <dgm:prSet/>
      <dgm:spPr/>
      <dgm:t>
        <a:bodyPr/>
        <a:lstStyle/>
        <a:p>
          <a:r>
            <a:rPr lang="en-US"/>
            <a:t>How to run the model via R in SPSS</a:t>
          </a:r>
        </a:p>
      </dgm:t>
    </dgm:pt>
    <dgm:pt modelId="{7D6144E0-837E-4617-9AEC-7B2996957313}" type="parTrans" cxnId="{4FCD321F-BACA-4E94-A25B-CBC5A63744DD}">
      <dgm:prSet/>
      <dgm:spPr/>
      <dgm:t>
        <a:bodyPr/>
        <a:lstStyle/>
        <a:p>
          <a:endParaRPr lang="en-US"/>
        </a:p>
      </dgm:t>
    </dgm:pt>
    <dgm:pt modelId="{713E0B8D-1A60-4663-AABD-660E6298CA86}" type="sibTrans" cxnId="{4FCD321F-BACA-4E94-A25B-CBC5A63744DD}">
      <dgm:prSet/>
      <dgm:spPr/>
      <dgm:t>
        <a:bodyPr/>
        <a:lstStyle/>
        <a:p>
          <a:endParaRPr lang="en-US"/>
        </a:p>
      </dgm:t>
    </dgm:pt>
    <dgm:pt modelId="{9AA9221E-888C-420E-9F40-C1FA0BB17B67}">
      <dgm:prSet/>
      <dgm:spPr/>
      <dgm:t>
        <a:bodyPr/>
        <a:lstStyle/>
        <a:p>
          <a:r>
            <a:rPr lang="en-US"/>
            <a:t>How are LCA parameters interpreted? </a:t>
          </a:r>
        </a:p>
      </dgm:t>
    </dgm:pt>
    <dgm:pt modelId="{B50872A5-0974-4967-A255-9FD5AAAD4738}" type="parTrans" cxnId="{ADBDB97B-351A-4245-8E76-EDED405EDCB5}">
      <dgm:prSet/>
      <dgm:spPr/>
      <dgm:t>
        <a:bodyPr/>
        <a:lstStyle/>
        <a:p>
          <a:endParaRPr lang="en-US"/>
        </a:p>
      </dgm:t>
    </dgm:pt>
    <dgm:pt modelId="{3D9E6907-ADAD-4A5E-B02B-4A8300675A69}" type="sibTrans" cxnId="{ADBDB97B-351A-4245-8E76-EDED405EDCB5}">
      <dgm:prSet/>
      <dgm:spPr/>
      <dgm:t>
        <a:bodyPr/>
        <a:lstStyle/>
        <a:p>
          <a:endParaRPr lang="en-US"/>
        </a:p>
      </dgm:t>
    </dgm:pt>
    <dgm:pt modelId="{E5661643-5F9D-4074-BC20-72019B65E25D}">
      <dgm:prSet/>
      <dgm:spPr/>
      <dgm:t>
        <a:bodyPr/>
        <a:lstStyle/>
        <a:p>
          <a:r>
            <a:rPr lang="en-US"/>
            <a:t>Incorporating covariates into the measurement model</a:t>
          </a:r>
        </a:p>
      </dgm:t>
    </dgm:pt>
    <dgm:pt modelId="{08FA8289-E90B-434E-96A6-6746404F343F}" type="parTrans" cxnId="{97506E8C-3691-4213-95E1-9BF2620AB7DD}">
      <dgm:prSet/>
      <dgm:spPr/>
      <dgm:t>
        <a:bodyPr/>
        <a:lstStyle/>
        <a:p>
          <a:endParaRPr lang="en-US"/>
        </a:p>
      </dgm:t>
    </dgm:pt>
    <dgm:pt modelId="{2D8A3808-0B4D-4E30-A74A-2931E5E15FA7}" type="sibTrans" cxnId="{97506E8C-3691-4213-95E1-9BF2620AB7DD}">
      <dgm:prSet/>
      <dgm:spPr/>
      <dgm:t>
        <a:bodyPr/>
        <a:lstStyle/>
        <a:p>
          <a:endParaRPr lang="en-US"/>
        </a:p>
      </dgm:t>
    </dgm:pt>
    <dgm:pt modelId="{C2292653-E48D-4F0F-8523-08AE39B36523}">
      <dgm:prSet/>
      <dgm:spPr/>
      <dgm:t>
        <a:bodyPr/>
        <a:lstStyle/>
        <a:p>
          <a:r>
            <a:rPr lang="en-US"/>
            <a:t>How to determine model fit?</a:t>
          </a:r>
        </a:p>
      </dgm:t>
    </dgm:pt>
    <dgm:pt modelId="{5688B05E-1181-471D-873E-DC1EEF1D159E}" type="sibTrans" cxnId="{029EC978-15F8-4411-9AE7-2A7E5989A345}">
      <dgm:prSet/>
      <dgm:spPr/>
      <dgm:t>
        <a:bodyPr/>
        <a:lstStyle/>
        <a:p>
          <a:endParaRPr lang="en-US"/>
        </a:p>
      </dgm:t>
    </dgm:pt>
    <dgm:pt modelId="{609CBFA4-8E50-4652-9057-1314D802F28B}" type="parTrans" cxnId="{029EC978-15F8-4411-9AE7-2A7E5989A345}">
      <dgm:prSet/>
      <dgm:spPr/>
      <dgm:t>
        <a:bodyPr/>
        <a:lstStyle/>
        <a:p>
          <a:endParaRPr lang="en-US"/>
        </a:p>
      </dgm:t>
    </dgm:pt>
    <dgm:pt modelId="{8804ED7C-A827-4919-956D-AE0C46E4972C}" type="pres">
      <dgm:prSet presAssocID="{B659E8F0-415C-47F7-9A48-6D679934E008}" presName="root" presStyleCnt="0">
        <dgm:presLayoutVars>
          <dgm:dir/>
          <dgm:resizeHandles val="exact"/>
        </dgm:presLayoutVars>
      </dgm:prSet>
      <dgm:spPr/>
    </dgm:pt>
    <dgm:pt modelId="{EE8860F4-4350-4F82-8CEE-709705451FBA}" type="pres">
      <dgm:prSet presAssocID="{B659E8F0-415C-47F7-9A48-6D679934E008}" presName="container" presStyleCnt="0">
        <dgm:presLayoutVars>
          <dgm:dir/>
          <dgm:resizeHandles val="exact"/>
        </dgm:presLayoutVars>
      </dgm:prSet>
      <dgm:spPr/>
    </dgm:pt>
    <dgm:pt modelId="{93D52E43-6EB5-41D9-891A-6DD2B6EFD72B}" type="pres">
      <dgm:prSet presAssocID="{9A31EBAC-B477-4758-BD88-018D6252BEFF}" presName="compNode" presStyleCnt="0"/>
      <dgm:spPr/>
    </dgm:pt>
    <dgm:pt modelId="{0B1AB875-5805-4A14-909C-48B2ACBFBF90}" type="pres">
      <dgm:prSet presAssocID="{9A31EBAC-B477-4758-BD88-018D6252BEFF}" presName="iconBgRect" presStyleLbl="bgShp" presStyleIdx="0" presStyleCnt="6"/>
      <dgm:spPr/>
    </dgm:pt>
    <dgm:pt modelId="{E4A6241C-ABE0-46F7-8D56-E0671D1AC4B2}" type="pres">
      <dgm:prSet presAssocID="{9A31EBAC-B477-4758-BD88-018D6252BEF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1A68DA1-654C-431A-83CE-E187A0264947}" type="pres">
      <dgm:prSet presAssocID="{9A31EBAC-B477-4758-BD88-018D6252BEFF}" presName="spaceRect" presStyleCnt="0"/>
      <dgm:spPr/>
    </dgm:pt>
    <dgm:pt modelId="{F1A94A8D-4013-40B2-BB06-BD7376CDB1FD}" type="pres">
      <dgm:prSet presAssocID="{9A31EBAC-B477-4758-BD88-018D6252BEFF}" presName="textRect" presStyleLbl="revTx" presStyleIdx="0" presStyleCnt="6">
        <dgm:presLayoutVars>
          <dgm:chMax val="1"/>
          <dgm:chPref val="1"/>
        </dgm:presLayoutVars>
      </dgm:prSet>
      <dgm:spPr/>
    </dgm:pt>
    <dgm:pt modelId="{C418DA9F-1DCF-485F-9256-E4034DD8991B}" type="pres">
      <dgm:prSet presAssocID="{CC1916CC-D045-41E2-A57F-D8AD5A9052E0}" presName="sibTrans" presStyleLbl="sibTrans2D1" presStyleIdx="0" presStyleCnt="0"/>
      <dgm:spPr/>
    </dgm:pt>
    <dgm:pt modelId="{309CD8DB-67B4-4D18-B999-7079F2049964}" type="pres">
      <dgm:prSet presAssocID="{1B393055-342C-4B45-BDFD-135C61125C75}" presName="compNode" presStyleCnt="0"/>
      <dgm:spPr/>
    </dgm:pt>
    <dgm:pt modelId="{9D71B52B-BEC7-4AC0-A56F-C57FA267268D}" type="pres">
      <dgm:prSet presAssocID="{1B393055-342C-4B45-BDFD-135C61125C75}" presName="iconBgRect" presStyleLbl="bgShp" presStyleIdx="1" presStyleCnt="6"/>
      <dgm:spPr/>
    </dgm:pt>
    <dgm:pt modelId="{021268DE-4D82-4DF3-940B-607370B8F0F2}" type="pres">
      <dgm:prSet presAssocID="{1B393055-342C-4B45-BDFD-135C61125C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36A7C4C0-5D5E-4FBF-81E8-140FC4B59E6F}" type="pres">
      <dgm:prSet presAssocID="{1B393055-342C-4B45-BDFD-135C61125C75}" presName="spaceRect" presStyleCnt="0"/>
      <dgm:spPr/>
    </dgm:pt>
    <dgm:pt modelId="{E766B405-00B5-459C-A475-5FC2C528AB9F}" type="pres">
      <dgm:prSet presAssocID="{1B393055-342C-4B45-BDFD-135C61125C75}" presName="textRect" presStyleLbl="revTx" presStyleIdx="1" presStyleCnt="6">
        <dgm:presLayoutVars>
          <dgm:chMax val="1"/>
          <dgm:chPref val="1"/>
        </dgm:presLayoutVars>
      </dgm:prSet>
      <dgm:spPr/>
    </dgm:pt>
    <dgm:pt modelId="{9A223CA6-420A-4696-BAA8-5B469848543B}" type="pres">
      <dgm:prSet presAssocID="{2C0C4B3C-0513-4C48-990E-8C4C067CD109}" presName="sibTrans" presStyleLbl="sibTrans2D1" presStyleIdx="0" presStyleCnt="0"/>
      <dgm:spPr/>
    </dgm:pt>
    <dgm:pt modelId="{76542B88-2063-4A41-8D12-D8AC97ACDFC4}" type="pres">
      <dgm:prSet presAssocID="{15572F87-5BFC-453D-B708-F113B5F5ECC9}" presName="compNode" presStyleCnt="0"/>
      <dgm:spPr/>
    </dgm:pt>
    <dgm:pt modelId="{E1A1C1B1-B2EF-4E6B-A44D-4B33415D0F8E}" type="pres">
      <dgm:prSet presAssocID="{15572F87-5BFC-453D-B708-F113B5F5ECC9}" presName="iconBgRect" presStyleLbl="bgShp" presStyleIdx="2" presStyleCnt="6"/>
      <dgm:spPr/>
    </dgm:pt>
    <dgm:pt modelId="{5B64168F-E444-4B1E-A40B-6658DECFE0D9}" type="pres">
      <dgm:prSet presAssocID="{15572F87-5BFC-453D-B708-F113B5F5ECC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2E15E5D8-9776-42C3-944F-6130E07964EE}" type="pres">
      <dgm:prSet presAssocID="{15572F87-5BFC-453D-B708-F113B5F5ECC9}" presName="spaceRect" presStyleCnt="0"/>
      <dgm:spPr/>
    </dgm:pt>
    <dgm:pt modelId="{23FF7AEB-5E72-47F3-B964-A7E92AF3F5A7}" type="pres">
      <dgm:prSet presAssocID="{15572F87-5BFC-453D-B708-F113B5F5ECC9}" presName="textRect" presStyleLbl="revTx" presStyleIdx="2" presStyleCnt="6">
        <dgm:presLayoutVars>
          <dgm:chMax val="1"/>
          <dgm:chPref val="1"/>
        </dgm:presLayoutVars>
      </dgm:prSet>
      <dgm:spPr/>
    </dgm:pt>
    <dgm:pt modelId="{D97D1A00-F080-485E-81ED-CB5CC0159F11}" type="pres">
      <dgm:prSet presAssocID="{713E0B8D-1A60-4663-AABD-660E6298CA86}" presName="sibTrans" presStyleLbl="sibTrans2D1" presStyleIdx="0" presStyleCnt="0"/>
      <dgm:spPr/>
    </dgm:pt>
    <dgm:pt modelId="{8F6E382F-2AC7-4C82-87B2-C1DDB2E051E9}" type="pres">
      <dgm:prSet presAssocID="{9AA9221E-888C-420E-9F40-C1FA0BB17B67}" presName="compNode" presStyleCnt="0"/>
      <dgm:spPr/>
    </dgm:pt>
    <dgm:pt modelId="{F7943FD5-20D2-4191-A57D-4A5595FC0E86}" type="pres">
      <dgm:prSet presAssocID="{9AA9221E-888C-420E-9F40-C1FA0BB17B67}" presName="iconBgRect" presStyleLbl="bgShp" presStyleIdx="3" presStyleCnt="6"/>
      <dgm:spPr/>
    </dgm:pt>
    <dgm:pt modelId="{2DC984CA-9470-47AE-85CF-FF4C85804F83}" type="pres">
      <dgm:prSet presAssocID="{9AA9221E-888C-420E-9F40-C1FA0BB17B6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1CA74D3-BD53-4B0A-9633-1762662C3960}" type="pres">
      <dgm:prSet presAssocID="{9AA9221E-888C-420E-9F40-C1FA0BB17B67}" presName="spaceRect" presStyleCnt="0"/>
      <dgm:spPr/>
    </dgm:pt>
    <dgm:pt modelId="{BE7EEF12-F3AC-4693-B8FA-19E42AB42A03}" type="pres">
      <dgm:prSet presAssocID="{9AA9221E-888C-420E-9F40-C1FA0BB17B67}" presName="textRect" presStyleLbl="revTx" presStyleIdx="3" presStyleCnt="6">
        <dgm:presLayoutVars>
          <dgm:chMax val="1"/>
          <dgm:chPref val="1"/>
        </dgm:presLayoutVars>
      </dgm:prSet>
      <dgm:spPr/>
    </dgm:pt>
    <dgm:pt modelId="{890E8035-5E9E-4682-B46A-E95BFAF1CA0C}" type="pres">
      <dgm:prSet presAssocID="{3D9E6907-ADAD-4A5E-B02B-4A8300675A69}" presName="sibTrans" presStyleLbl="sibTrans2D1" presStyleIdx="0" presStyleCnt="0"/>
      <dgm:spPr/>
    </dgm:pt>
    <dgm:pt modelId="{AEF74157-5D0B-41D4-90F9-8C7B2AC38407}" type="pres">
      <dgm:prSet presAssocID="{C2292653-E48D-4F0F-8523-08AE39B36523}" presName="compNode" presStyleCnt="0"/>
      <dgm:spPr/>
    </dgm:pt>
    <dgm:pt modelId="{F1C3A68A-AA85-43D1-A400-A4B615414517}" type="pres">
      <dgm:prSet presAssocID="{C2292653-E48D-4F0F-8523-08AE39B36523}" presName="iconBgRect" presStyleLbl="bgShp" presStyleIdx="4" presStyleCnt="6"/>
      <dgm:spPr/>
    </dgm:pt>
    <dgm:pt modelId="{88F2959B-B9EB-46D5-9651-3D9FB304A7F6}" type="pres">
      <dgm:prSet presAssocID="{C2292653-E48D-4F0F-8523-08AE39B3652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CD0D3834-50F8-4717-BEEC-0306FEA4C591}" type="pres">
      <dgm:prSet presAssocID="{C2292653-E48D-4F0F-8523-08AE39B36523}" presName="spaceRect" presStyleCnt="0"/>
      <dgm:spPr/>
    </dgm:pt>
    <dgm:pt modelId="{C9D9DDE9-8294-4D93-A111-49E86D29256E}" type="pres">
      <dgm:prSet presAssocID="{C2292653-E48D-4F0F-8523-08AE39B36523}" presName="textRect" presStyleLbl="revTx" presStyleIdx="4" presStyleCnt="6">
        <dgm:presLayoutVars>
          <dgm:chMax val="1"/>
          <dgm:chPref val="1"/>
        </dgm:presLayoutVars>
      </dgm:prSet>
      <dgm:spPr/>
    </dgm:pt>
    <dgm:pt modelId="{515070D8-1DAD-4D49-B67E-D0474DD86C56}" type="pres">
      <dgm:prSet presAssocID="{5688B05E-1181-471D-873E-DC1EEF1D159E}" presName="sibTrans" presStyleLbl="sibTrans2D1" presStyleIdx="0" presStyleCnt="0"/>
      <dgm:spPr/>
    </dgm:pt>
    <dgm:pt modelId="{F3003BBD-7BC1-4647-B32F-851E1938BFE7}" type="pres">
      <dgm:prSet presAssocID="{E5661643-5F9D-4074-BC20-72019B65E25D}" presName="compNode" presStyleCnt="0"/>
      <dgm:spPr/>
    </dgm:pt>
    <dgm:pt modelId="{DE7E3F0A-6E23-4297-BA79-ECA87AE055DC}" type="pres">
      <dgm:prSet presAssocID="{E5661643-5F9D-4074-BC20-72019B65E25D}" presName="iconBgRect" presStyleLbl="bgShp" presStyleIdx="5" presStyleCnt="6"/>
      <dgm:spPr/>
    </dgm:pt>
    <dgm:pt modelId="{42531BCF-D0B7-4951-B588-7397ABB66FB6}" type="pres">
      <dgm:prSet presAssocID="{E5661643-5F9D-4074-BC20-72019B65E25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ustomer Review"/>
        </a:ext>
      </dgm:extLst>
    </dgm:pt>
    <dgm:pt modelId="{2185EEE2-391B-4924-8776-0D40F8237391}" type="pres">
      <dgm:prSet presAssocID="{E5661643-5F9D-4074-BC20-72019B65E25D}" presName="spaceRect" presStyleCnt="0"/>
      <dgm:spPr/>
    </dgm:pt>
    <dgm:pt modelId="{30383B0B-2A42-4A7B-85FC-41B078DADE97}" type="pres">
      <dgm:prSet presAssocID="{E5661643-5F9D-4074-BC20-72019B65E25D}" presName="textRect" presStyleLbl="revTx" presStyleIdx="5" presStyleCnt="6" custScaleX="109536">
        <dgm:presLayoutVars>
          <dgm:chMax val="1"/>
          <dgm:chPref val="1"/>
        </dgm:presLayoutVars>
      </dgm:prSet>
      <dgm:spPr/>
    </dgm:pt>
  </dgm:ptLst>
  <dgm:cxnLst>
    <dgm:cxn modelId="{5FFF200A-ADC7-48CC-BA32-BE66BD6CA153}" type="presOf" srcId="{713E0B8D-1A60-4663-AABD-660E6298CA86}" destId="{D97D1A00-F080-485E-81ED-CB5CC0159F11}" srcOrd="0" destOrd="0" presId="urn:microsoft.com/office/officeart/2018/2/layout/IconCircleList"/>
    <dgm:cxn modelId="{E3BD3D0B-4AD2-4A59-BDA5-3A7BEF12874E}" srcId="{B659E8F0-415C-47F7-9A48-6D679934E008}" destId="{1B393055-342C-4B45-BDFD-135C61125C75}" srcOrd="1" destOrd="0" parTransId="{7B192464-4726-4486-AB0A-6B3756A4470F}" sibTransId="{2C0C4B3C-0513-4C48-990E-8C4C067CD109}"/>
    <dgm:cxn modelId="{4D99B10D-8E05-41A7-967F-AF12955D4EC4}" type="presOf" srcId="{9A31EBAC-B477-4758-BD88-018D6252BEFF}" destId="{F1A94A8D-4013-40B2-BB06-BD7376CDB1FD}" srcOrd="0" destOrd="0" presId="urn:microsoft.com/office/officeart/2018/2/layout/IconCircleList"/>
    <dgm:cxn modelId="{D4470B11-8BFE-4CFC-8C44-EFFE68BD144A}" type="presOf" srcId="{3D9E6907-ADAD-4A5E-B02B-4A8300675A69}" destId="{890E8035-5E9E-4682-B46A-E95BFAF1CA0C}" srcOrd="0" destOrd="0" presId="urn:microsoft.com/office/officeart/2018/2/layout/IconCircleList"/>
    <dgm:cxn modelId="{D6548E17-29D5-4D5F-93D9-C2FA6A162E56}" type="presOf" srcId="{2C0C4B3C-0513-4C48-990E-8C4C067CD109}" destId="{9A223CA6-420A-4696-BAA8-5B469848543B}" srcOrd="0" destOrd="0" presId="urn:microsoft.com/office/officeart/2018/2/layout/IconCircleList"/>
    <dgm:cxn modelId="{4FCD321F-BACA-4E94-A25B-CBC5A63744DD}" srcId="{B659E8F0-415C-47F7-9A48-6D679934E008}" destId="{15572F87-5BFC-453D-B708-F113B5F5ECC9}" srcOrd="2" destOrd="0" parTransId="{7D6144E0-837E-4617-9AEC-7B2996957313}" sibTransId="{713E0B8D-1A60-4663-AABD-660E6298CA86}"/>
    <dgm:cxn modelId="{2D3F6E5C-FCD4-463C-BAEF-FC5BBC3A7926}" type="presOf" srcId="{5688B05E-1181-471D-873E-DC1EEF1D159E}" destId="{515070D8-1DAD-4D49-B67E-D0474DD86C56}" srcOrd="0" destOrd="0" presId="urn:microsoft.com/office/officeart/2018/2/layout/IconCircleList"/>
    <dgm:cxn modelId="{3D7B9963-AD9C-4C9E-9AFA-E15F2AE33466}" type="presOf" srcId="{E5661643-5F9D-4074-BC20-72019B65E25D}" destId="{30383B0B-2A42-4A7B-85FC-41B078DADE97}" srcOrd="0" destOrd="0" presId="urn:microsoft.com/office/officeart/2018/2/layout/IconCircleList"/>
    <dgm:cxn modelId="{1AC3B14B-8ADF-428D-B5E2-2F9322D31DDF}" type="presOf" srcId="{C2292653-E48D-4F0F-8523-08AE39B36523}" destId="{C9D9DDE9-8294-4D93-A111-49E86D29256E}" srcOrd="0" destOrd="0" presId="urn:microsoft.com/office/officeart/2018/2/layout/IconCircleList"/>
    <dgm:cxn modelId="{9FB1C36D-1A02-4116-93A6-23688F22A1D7}" type="presOf" srcId="{9AA9221E-888C-420E-9F40-C1FA0BB17B67}" destId="{BE7EEF12-F3AC-4693-B8FA-19E42AB42A03}" srcOrd="0" destOrd="0" presId="urn:microsoft.com/office/officeart/2018/2/layout/IconCircleList"/>
    <dgm:cxn modelId="{029EC978-15F8-4411-9AE7-2A7E5989A345}" srcId="{B659E8F0-415C-47F7-9A48-6D679934E008}" destId="{C2292653-E48D-4F0F-8523-08AE39B36523}" srcOrd="4" destOrd="0" parTransId="{609CBFA4-8E50-4652-9057-1314D802F28B}" sibTransId="{5688B05E-1181-471D-873E-DC1EEF1D159E}"/>
    <dgm:cxn modelId="{ADBDB97B-351A-4245-8E76-EDED405EDCB5}" srcId="{B659E8F0-415C-47F7-9A48-6D679934E008}" destId="{9AA9221E-888C-420E-9F40-C1FA0BB17B67}" srcOrd="3" destOrd="0" parTransId="{B50872A5-0974-4967-A255-9FD5AAAD4738}" sibTransId="{3D9E6907-ADAD-4A5E-B02B-4A8300675A69}"/>
    <dgm:cxn modelId="{97506E8C-3691-4213-95E1-9BF2620AB7DD}" srcId="{B659E8F0-415C-47F7-9A48-6D679934E008}" destId="{E5661643-5F9D-4074-BC20-72019B65E25D}" srcOrd="5" destOrd="0" parTransId="{08FA8289-E90B-434E-96A6-6746404F343F}" sibTransId="{2D8A3808-0B4D-4E30-A74A-2931E5E15FA7}"/>
    <dgm:cxn modelId="{6EAE628F-F801-4A89-8F7C-8ABAB1A5D87C}" type="presOf" srcId="{B659E8F0-415C-47F7-9A48-6D679934E008}" destId="{8804ED7C-A827-4919-956D-AE0C46E4972C}" srcOrd="0" destOrd="0" presId="urn:microsoft.com/office/officeart/2018/2/layout/IconCircleList"/>
    <dgm:cxn modelId="{B25CD193-B83D-4594-AA4C-A0B26812D69B}" srcId="{B659E8F0-415C-47F7-9A48-6D679934E008}" destId="{9A31EBAC-B477-4758-BD88-018D6252BEFF}" srcOrd="0" destOrd="0" parTransId="{42F5680B-6E7E-4D95-81DD-1CC6F0698B7D}" sibTransId="{CC1916CC-D045-41E2-A57F-D8AD5A9052E0}"/>
    <dgm:cxn modelId="{6F85FA98-2D93-4CC1-A48F-E5CD42B72D60}" type="presOf" srcId="{15572F87-5BFC-453D-B708-F113B5F5ECC9}" destId="{23FF7AEB-5E72-47F3-B964-A7E92AF3F5A7}" srcOrd="0" destOrd="0" presId="urn:microsoft.com/office/officeart/2018/2/layout/IconCircleList"/>
    <dgm:cxn modelId="{A24E84A5-E2AB-431E-97ED-B87381FA650D}" type="presOf" srcId="{CC1916CC-D045-41E2-A57F-D8AD5A9052E0}" destId="{C418DA9F-1DCF-485F-9256-E4034DD8991B}" srcOrd="0" destOrd="0" presId="urn:microsoft.com/office/officeart/2018/2/layout/IconCircleList"/>
    <dgm:cxn modelId="{DA320EB2-E8E5-4457-A1B8-4CAF9C4F9987}" type="presOf" srcId="{1B393055-342C-4B45-BDFD-135C61125C75}" destId="{E766B405-00B5-459C-A475-5FC2C528AB9F}" srcOrd="0" destOrd="0" presId="urn:microsoft.com/office/officeart/2018/2/layout/IconCircleList"/>
    <dgm:cxn modelId="{443F80EB-D8B6-487C-AD66-F5957E5D5597}" type="presParOf" srcId="{8804ED7C-A827-4919-956D-AE0C46E4972C}" destId="{EE8860F4-4350-4F82-8CEE-709705451FBA}" srcOrd="0" destOrd="0" presId="urn:microsoft.com/office/officeart/2018/2/layout/IconCircleList"/>
    <dgm:cxn modelId="{2E65D187-AFD3-4A6E-9DCA-FE30F6DDF4C4}" type="presParOf" srcId="{EE8860F4-4350-4F82-8CEE-709705451FBA}" destId="{93D52E43-6EB5-41D9-891A-6DD2B6EFD72B}" srcOrd="0" destOrd="0" presId="urn:microsoft.com/office/officeart/2018/2/layout/IconCircleList"/>
    <dgm:cxn modelId="{2C03E95D-C3D7-41E3-AAF9-60C6D62A7744}" type="presParOf" srcId="{93D52E43-6EB5-41D9-891A-6DD2B6EFD72B}" destId="{0B1AB875-5805-4A14-909C-48B2ACBFBF90}" srcOrd="0" destOrd="0" presId="urn:microsoft.com/office/officeart/2018/2/layout/IconCircleList"/>
    <dgm:cxn modelId="{B5F19FD5-2141-4679-B6F6-29D87B652D9E}" type="presParOf" srcId="{93D52E43-6EB5-41D9-891A-6DD2B6EFD72B}" destId="{E4A6241C-ABE0-46F7-8D56-E0671D1AC4B2}" srcOrd="1" destOrd="0" presId="urn:microsoft.com/office/officeart/2018/2/layout/IconCircleList"/>
    <dgm:cxn modelId="{C72884B3-0992-4D3C-B248-24366D33B981}" type="presParOf" srcId="{93D52E43-6EB5-41D9-891A-6DD2B6EFD72B}" destId="{D1A68DA1-654C-431A-83CE-E187A0264947}" srcOrd="2" destOrd="0" presId="urn:microsoft.com/office/officeart/2018/2/layout/IconCircleList"/>
    <dgm:cxn modelId="{045DD24A-CCF4-4DCF-AC39-7A72F93A0ECE}" type="presParOf" srcId="{93D52E43-6EB5-41D9-891A-6DD2B6EFD72B}" destId="{F1A94A8D-4013-40B2-BB06-BD7376CDB1FD}" srcOrd="3" destOrd="0" presId="urn:microsoft.com/office/officeart/2018/2/layout/IconCircleList"/>
    <dgm:cxn modelId="{5954BF80-49C5-41FA-B21D-F2CC0BD2A70B}" type="presParOf" srcId="{EE8860F4-4350-4F82-8CEE-709705451FBA}" destId="{C418DA9F-1DCF-485F-9256-E4034DD8991B}" srcOrd="1" destOrd="0" presId="urn:microsoft.com/office/officeart/2018/2/layout/IconCircleList"/>
    <dgm:cxn modelId="{EF92D36A-66EC-41A3-A7A5-C035CC55DBDF}" type="presParOf" srcId="{EE8860F4-4350-4F82-8CEE-709705451FBA}" destId="{309CD8DB-67B4-4D18-B999-7079F2049964}" srcOrd="2" destOrd="0" presId="urn:microsoft.com/office/officeart/2018/2/layout/IconCircleList"/>
    <dgm:cxn modelId="{771C1E89-277C-4FEC-91A4-39FE44342A23}" type="presParOf" srcId="{309CD8DB-67B4-4D18-B999-7079F2049964}" destId="{9D71B52B-BEC7-4AC0-A56F-C57FA267268D}" srcOrd="0" destOrd="0" presId="urn:microsoft.com/office/officeart/2018/2/layout/IconCircleList"/>
    <dgm:cxn modelId="{B69117D5-A9BA-4244-BCE8-8951C11F1F94}" type="presParOf" srcId="{309CD8DB-67B4-4D18-B999-7079F2049964}" destId="{021268DE-4D82-4DF3-940B-607370B8F0F2}" srcOrd="1" destOrd="0" presId="urn:microsoft.com/office/officeart/2018/2/layout/IconCircleList"/>
    <dgm:cxn modelId="{51912217-3B79-46DA-95F3-A0AC1CB8A8F6}" type="presParOf" srcId="{309CD8DB-67B4-4D18-B999-7079F2049964}" destId="{36A7C4C0-5D5E-4FBF-81E8-140FC4B59E6F}" srcOrd="2" destOrd="0" presId="urn:microsoft.com/office/officeart/2018/2/layout/IconCircleList"/>
    <dgm:cxn modelId="{DF9F9ACD-57F9-4B4A-9101-5705429DC5B8}" type="presParOf" srcId="{309CD8DB-67B4-4D18-B999-7079F2049964}" destId="{E766B405-00B5-459C-A475-5FC2C528AB9F}" srcOrd="3" destOrd="0" presId="urn:microsoft.com/office/officeart/2018/2/layout/IconCircleList"/>
    <dgm:cxn modelId="{6BD07A92-1A41-4F2B-8617-93FE78405AAA}" type="presParOf" srcId="{EE8860F4-4350-4F82-8CEE-709705451FBA}" destId="{9A223CA6-420A-4696-BAA8-5B469848543B}" srcOrd="3" destOrd="0" presId="urn:microsoft.com/office/officeart/2018/2/layout/IconCircleList"/>
    <dgm:cxn modelId="{61152D87-1B38-468B-A124-361BEF239763}" type="presParOf" srcId="{EE8860F4-4350-4F82-8CEE-709705451FBA}" destId="{76542B88-2063-4A41-8D12-D8AC97ACDFC4}" srcOrd="4" destOrd="0" presId="urn:microsoft.com/office/officeart/2018/2/layout/IconCircleList"/>
    <dgm:cxn modelId="{03FBCD92-2CF1-4FA1-86AC-A88DA00777D1}" type="presParOf" srcId="{76542B88-2063-4A41-8D12-D8AC97ACDFC4}" destId="{E1A1C1B1-B2EF-4E6B-A44D-4B33415D0F8E}" srcOrd="0" destOrd="0" presId="urn:microsoft.com/office/officeart/2018/2/layout/IconCircleList"/>
    <dgm:cxn modelId="{F18FEC9A-FFCB-4C3F-AF54-3C93EBEDE902}" type="presParOf" srcId="{76542B88-2063-4A41-8D12-D8AC97ACDFC4}" destId="{5B64168F-E444-4B1E-A40B-6658DECFE0D9}" srcOrd="1" destOrd="0" presId="urn:microsoft.com/office/officeart/2018/2/layout/IconCircleList"/>
    <dgm:cxn modelId="{1D05DA14-90BB-4EBC-8EAF-149F1B5D4946}" type="presParOf" srcId="{76542B88-2063-4A41-8D12-D8AC97ACDFC4}" destId="{2E15E5D8-9776-42C3-944F-6130E07964EE}" srcOrd="2" destOrd="0" presId="urn:microsoft.com/office/officeart/2018/2/layout/IconCircleList"/>
    <dgm:cxn modelId="{C514F2F8-40FB-4CEE-BEF6-C2E6F7312B17}" type="presParOf" srcId="{76542B88-2063-4A41-8D12-D8AC97ACDFC4}" destId="{23FF7AEB-5E72-47F3-B964-A7E92AF3F5A7}" srcOrd="3" destOrd="0" presId="urn:microsoft.com/office/officeart/2018/2/layout/IconCircleList"/>
    <dgm:cxn modelId="{6ACE3454-AAC6-4542-9BF9-7A53957D44A8}" type="presParOf" srcId="{EE8860F4-4350-4F82-8CEE-709705451FBA}" destId="{D97D1A00-F080-485E-81ED-CB5CC0159F11}" srcOrd="5" destOrd="0" presId="urn:microsoft.com/office/officeart/2018/2/layout/IconCircleList"/>
    <dgm:cxn modelId="{15459FCA-386E-4F99-B942-B668DBAE40D0}" type="presParOf" srcId="{EE8860F4-4350-4F82-8CEE-709705451FBA}" destId="{8F6E382F-2AC7-4C82-87B2-C1DDB2E051E9}" srcOrd="6" destOrd="0" presId="urn:microsoft.com/office/officeart/2018/2/layout/IconCircleList"/>
    <dgm:cxn modelId="{5E6316F2-B99D-4AC7-BDB7-C10A95A313EA}" type="presParOf" srcId="{8F6E382F-2AC7-4C82-87B2-C1DDB2E051E9}" destId="{F7943FD5-20D2-4191-A57D-4A5595FC0E86}" srcOrd="0" destOrd="0" presId="urn:microsoft.com/office/officeart/2018/2/layout/IconCircleList"/>
    <dgm:cxn modelId="{C7CFA6B3-9BAC-458A-BF83-C0D26EF0044F}" type="presParOf" srcId="{8F6E382F-2AC7-4C82-87B2-C1DDB2E051E9}" destId="{2DC984CA-9470-47AE-85CF-FF4C85804F83}" srcOrd="1" destOrd="0" presId="urn:microsoft.com/office/officeart/2018/2/layout/IconCircleList"/>
    <dgm:cxn modelId="{88887203-4907-4C43-BA05-83ACF90B3BBF}" type="presParOf" srcId="{8F6E382F-2AC7-4C82-87B2-C1DDB2E051E9}" destId="{C1CA74D3-BD53-4B0A-9633-1762662C3960}" srcOrd="2" destOrd="0" presId="urn:microsoft.com/office/officeart/2018/2/layout/IconCircleList"/>
    <dgm:cxn modelId="{8351312D-3143-4D99-80F0-B80836C5C9D5}" type="presParOf" srcId="{8F6E382F-2AC7-4C82-87B2-C1DDB2E051E9}" destId="{BE7EEF12-F3AC-4693-B8FA-19E42AB42A03}" srcOrd="3" destOrd="0" presId="urn:microsoft.com/office/officeart/2018/2/layout/IconCircleList"/>
    <dgm:cxn modelId="{09D8D4D7-6EDF-44C7-8AC9-27EC7FE54419}" type="presParOf" srcId="{EE8860F4-4350-4F82-8CEE-709705451FBA}" destId="{890E8035-5E9E-4682-B46A-E95BFAF1CA0C}" srcOrd="7" destOrd="0" presId="urn:microsoft.com/office/officeart/2018/2/layout/IconCircleList"/>
    <dgm:cxn modelId="{932B9791-7CFF-412D-AF43-838ED056EB53}" type="presParOf" srcId="{EE8860F4-4350-4F82-8CEE-709705451FBA}" destId="{AEF74157-5D0B-41D4-90F9-8C7B2AC38407}" srcOrd="8" destOrd="0" presId="urn:microsoft.com/office/officeart/2018/2/layout/IconCircleList"/>
    <dgm:cxn modelId="{D43D5641-B23A-4583-9576-976F4BC166B2}" type="presParOf" srcId="{AEF74157-5D0B-41D4-90F9-8C7B2AC38407}" destId="{F1C3A68A-AA85-43D1-A400-A4B615414517}" srcOrd="0" destOrd="0" presId="urn:microsoft.com/office/officeart/2018/2/layout/IconCircleList"/>
    <dgm:cxn modelId="{366C94BC-B0F8-453C-B14D-F42CA62FE591}" type="presParOf" srcId="{AEF74157-5D0B-41D4-90F9-8C7B2AC38407}" destId="{88F2959B-B9EB-46D5-9651-3D9FB304A7F6}" srcOrd="1" destOrd="0" presId="urn:microsoft.com/office/officeart/2018/2/layout/IconCircleList"/>
    <dgm:cxn modelId="{A158244E-49FC-4F43-B249-C257863F1280}" type="presParOf" srcId="{AEF74157-5D0B-41D4-90F9-8C7B2AC38407}" destId="{CD0D3834-50F8-4717-BEEC-0306FEA4C591}" srcOrd="2" destOrd="0" presId="urn:microsoft.com/office/officeart/2018/2/layout/IconCircleList"/>
    <dgm:cxn modelId="{D93A9C61-148A-44C0-8F3F-09FAD7591ED4}" type="presParOf" srcId="{AEF74157-5D0B-41D4-90F9-8C7B2AC38407}" destId="{C9D9DDE9-8294-4D93-A111-49E86D29256E}" srcOrd="3" destOrd="0" presId="urn:microsoft.com/office/officeart/2018/2/layout/IconCircleList"/>
    <dgm:cxn modelId="{A74305D7-2C03-4557-BF88-9523BC2A666E}" type="presParOf" srcId="{EE8860F4-4350-4F82-8CEE-709705451FBA}" destId="{515070D8-1DAD-4D49-B67E-D0474DD86C56}" srcOrd="9" destOrd="0" presId="urn:microsoft.com/office/officeart/2018/2/layout/IconCircleList"/>
    <dgm:cxn modelId="{1BBA4154-A010-42FB-950D-6300E0D47CF0}" type="presParOf" srcId="{EE8860F4-4350-4F82-8CEE-709705451FBA}" destId="{F3003BBD-7BC1-4647-B32F-851E1938BFE7}" srcOrd="10" destOrd="0" presId="urn:microsoft.com/office/officeart/2018/2/layout/IconCircleList"/>
    <dgm:cxn modelId="{39F55666-2DAB-4046-970F-06A988A1EC93}" type="presParOf" srcId="{F3003BBD-7BC1-4647-B32F-851E1938BFE7}" destId="{DE7E3F0A-6E23-4297-BA79-ECA87AE055DC}" srcOrd="0" destOrd="0" presId="urn:microsoft.com/office/officeart/2018/2/layout/IconCircleList"/>
    <dgm:cxn modelId="{41C63587-C457-4392-B92B-13F20ED359BC}" type="presParOf" srcId="{F3003BBD-7BC1-4647-B32F-851E1938BFE7}" destId="{42531BCF-D0B7-4951-B588-7397ABB66FB6}" srcOrd="1" destOrd="0" presId="urn:microsoft.com/office/officeart/2018/2/layout/IconCircleList"/>
    <dgm:cxn modelId="{EED63D1D-4DF7-4457-B5B5-FB7E204AAC9C}" type="presParOf" srcId="{F3003BBD-7BC1-4647-B32F-851E1938BFE7}" destId="{2185EEE2-391B-4924-8776-0D40F8237391}" srcOrd="2" destOrd="0" presId="urn:microsoft.com/office/officeart/2018/2/layout/IconCircleList"/>
    <dgm:cxn modelId="{D143B2E9-33ED-4AF4-AAB3-EBD0061C5365}" type="presParOf" srcId="{F3003BBD-7BC1-4647-B32F-851E1938BFE7}" destId="{30383B0B-2A42-4A7B-85FC-41B078DADE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E9AA-FFD9-4CD8-8E4E-50079AA263C4}" type="doc">
      <dgm:prSet loTypeId="urn:microsoft.com/office/officeart/2009/layout/CirclePictureHierarchy" loCatId="relationship" qsTypeId="urn:microsoft.com/office/officeart/2005/8/quickstyle/3d2" qsCatId="3D" csTypeId="urn:microsoft.com/office/officeart/2005/8/colors/accent0_2" csCatId="mainScheme" phldr="1"/>
      <dgm:spPr/>
      <dgm:t>
        <a:bodyPr/>
        <a:lstStyle/>
        <a:p>
          <a:endParaRPr lang="en-US"/>
        </a:p>
      </dgm:t>
    </dgm:pt>
    <dgm:pt modelId="{6366131E-00EA-4346-A665-253B6F31AF5E}">
      <dgm:prSet phldrT="[Text]"/>
      <dgm:spPr/>
      <dgm:t>
        <a:bodyPr/>
        <a:lstStyle/>
        <a:p>
          <a:r>
            <a:rPr lang="en-US" dirty="0"/>
            <a:t>Relational/Family (e.g., Parental Support</a:t>
          </a:r>
        </a:p>
      </dgm:t>
    </dgm:pt>
    <dgm:pt modelId="{81449373-4235-4504-A987-C752F9D1BD7D}" type="parTrans" cxnId="{FB111631-B7B9-4C9B-9DBE-128106A943D6}">
      <dgm:prSet/>
      <dgm:spPr/>
      <dgm:t>
        <a:bodyPr/>
        <a:lstStyle/>
        <a:p>
          <a:endParaRPr lang="en-US"/>
        </a:p>
      </dgm:t>
    </dgm:pt>
    <dgm:pt modelId="{9F5418F3-CECE-4D92-9D13-30CCC0083591}" type="sibTrans" cxnId="{FB111631-B7B9-4C9B-9DBE-128106A943D6}">
      <dgm:prSet/>
      <dgm:spPr/>
      <dgm:t>
        <a:bodyPr/>
        <a:lstStyle/>
        <a:p>
          <a:endParaRPr lang="en-US"/>
        </a:p>
      </dgm:t>
    </dgm:pt>
    <dgm:pt modelId="{42C9DA7D-EDC5-4EA0-BAAB-9ED1D5C5EFE0}">
      <dgm:prSet phldrT="[Text]"/>
      <dgm:spPr/>
      <dgm:t>
        <a:bodyPr/>
        <a:lstStyle/>
        <a:p>
          <a:r>
            <a:rPr lang="en-US" dirty="0"/>
            <a:t>Individual (e.g., Age, Gender)</a:t>
          </a:r>
        </a:p>
      </dgm:t>
    </dgm:pt>
    <dgm:pt modelId="{DC832576-4C18-4C03-AED9-0D90EA10239B}" type="parTrans" cxnId="{E63C6266-D686-4B48-B038-C77D644DE7D0}">
      <dgm:prSet/>
      <dgm:spPr/>
      <dgm:t>
        <a:bodyPr/>
        <a:lstStyle/>
        <a:p>
          <a:endParaRPr lang="en-US"/>
        </a:p>
      </dgm:t>
    </dgm:pt>
    <dgm:pt modelId="{6CCD8540-BB12-4752-B17C-F58D3125C0D2}" type="sibTrans" cxnId="{E63C6266-D686-4B48-B038-C77D644DE7D0}">
      <dgm:prSet/>
      <dgm:spPr/>
      <dgm:t>
        <a:bodyPr/>
        <a:lstStyle/>
        <a:p>
          <a:endParaRPr lang="en-US"/>
        </a:p>
      </dgm:t>
    </dgm:pt>
    <dgm:pt modelId="{8AF7A7B4-B8E2-4A6B-B8F1-E30A72AD37B4}">
      <dgm:prSet phldrT="[Text]"/>
      <dgm:spPr/>
      <dgm:t>
        <a:bodyPr/>
        <a:lstStyle/>
        <a:p>
          <a:r>
            <a:rPr lang="en-US" dirty="0"/>
            <a:t>Society</a:t>
          </a:r>
        </a:p>
      </dgm:t>
    </dgm:pt>
    <dgm:pt modelId="{EAE67454-67B6-4CA4-811A-F53D25363D9E}" type="sibTrans" cxnId="{94E2DCBF-3C3C-4441-B9D1-8EE2F9EDEBFC}">
      <dgm:prSet/>
      <dgm:spPr/>
      <dgm:t>
        <a:bodyPr/>
        <a:lstStyle/>
        <a:p>
          <a:endParaRPr lang="en-US"/>
        </a:p>
      </dgm:t>
    </dgm:pt>
    <dgm:pt modelId="{2654C02D-2D32-4607-B1E7-8874FE12C8CB}" type="parTrans" cxnId="{94E2DCBF-3C3C-4441-B9D1-8EE2F9EDEBFC}">
      <dgm:prSet/>
      <dgm:spPr/>
      <dgm:t>
        <a:bodyPr/>
        <a:lstStyle/>
        <a:p>
          <a:endParaRPr lang="en-US"/>
        </a:p>
      </dgm:t>
    </dgm:pt>
    <dgm:pt modelId="{2792A273-C149-4544-B401-95FA9AD44F61}">
      <dgm:prSet phldrT="[Text]"/>
      <dgm:spPr/>
      <dgm:t>
        <a:bodyPr/>
        <a:lstStyle/>
        <a:p>
          <a:r>
            <a:rPr lang="en-US" dirty="0"/>
            <a:t>Community (e.g., Neighborhood Resources)</a:t>
          </a:r>
        </a:p>
      </dgm:t>
    </dgm:pt>
    <dgm:pt modelId="{A1A4DAAA-0BCE-914B-8B3A-8574F53CE60E}" type="parTrans" cxnId="{EAA04ED8-6865-1847-80B1-7022AB730F66}">
      <dgm:prSet/>
      <dgm:spPr/>
      <dgm:t>
        <a:bodyPr/>
        <a:lstStyle/>
        <a:p>
          <a:endParaRPr lang="en-US"/>
        </a:p>
      </dgm:t>
    </dgm:pt>
    <dgm:pt modelId="{B0FCBF2F-1FFD-7642-BFB7-76F9C695EFBD}" type="sibTrans" cxnId="{EAA04ED8-6865-1847-80B1-7022AB730F66}">
      <dgm:prSet/>
      <dgm:spPr/>
      <dgm:t>
        <a:bodyPr/>
        <a:lstStyle/>
        <a:p>
          <a:endParaRPr lang="en-US"/>
        </a:p>
      </dgm:t>
    </dgm:pt>
    <dgm:pt modelId="{4055F6AF-BFEA-D34C-9122-6FF8E82FAC30}" type="pres">
      <dgm:prSet presAssocID="{9D5CE9AA-FFD9-4CD8-8E4E-50079AA263C4}" presName="hierChild1" presStyleCnt="0">
        <dgm:presLayoutVars>
          <dgm:chPref val="1"/>
          <dgm:dir/>
          <dgm:animOne val="branch"/>
          <dgm:animLvl val="lvl"/>
          <dgm:resizeHandles/>
        </dgm:presLayoutVars>
      </dgm:prSet>
      <dgm:spPr/>
    </dgm:pt>
    <dgm:pt modelId="{D901D4AA-787E-CE4C-A025-A3246F3FC1E2}" type="pres">
      <dgm:prSet presAssocID="{8AF7A7B4-B8E2-4A6B-B8F1-E30A72AD37B4}" presName="hierRoot1" presStyleCnt="0"/>
      <dgm:spPr/>
    </dgm:pt>
    <dgm:pt modelId="{58E5CC24-7754-534D-89F6-6DF12237B58D}" type="pres">
      <dgm:prSet presAssocID="{8AF7A7B4-B8E2-4A6B-B8F1-E30A72AD37B4}" presName="composite" presStyleCnt="0"/>
      <dgm:spPr/>
    </dgm:pt>
    <dgm:pt modelId="{28A009A7-2540-B041-9969-6E78DC4CB55F}" type="pres">
      <dgm:prSet presAssocID="{8AF7A7B4-B8E2-4A6B-B8F1-E30A72AD37B4}"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F3E6397B-5C93-2940-8F42-6F5BB925930C}" type="pres">
      <dgm:prSet presAssocID="{8AF7A7B4-B8E2-4A6B-B8F1-E30A72AD37B4}" presName="text" presStyleLbl="revTx" presStyleIdx="0" presStyleCnt="4">
        <dgm:presLayoutVars>
          <dgm:chPref val="3"/>
        </dgm:presLayoutVars>
      </dgm:prSet>
      <dgm:spPr/>
    </dgm:pt>
    <dgm:pt modelId="{39AF2E31-F7C0-3F49-9245-135D57A726E1}" type="pres">
      <dgm:prSet presAssocID="{8AF7A7B4-B8E2-4A6B-B8F1-E30A72AD37B4}" presName="hierChild2" presStyleCnt="0"/>
      <dgm:spPr/>
    </dgm:pt>
    <dgm:pt modelId="{18AAC20C-DA99-0341-8C05-6EC2C513409E}" type="pres">
      <dgm:prSet presAssocID="{A1A4DAAA-0BCE-914B-8B3A-8574F53CE60E}" presName="Name10" presStyleLbl="parChTrans1D2" presStyleIdx="0" presStyleCnt="1"/>
      <dgm:spPr/>
    </dgm:pt>
    <dgm:pt modelId="{BC1FC4E4-D0D0-B048-ABE8-7FAEF3837E1D}" type="pres">
      <dgm:prSet presAssocID="{2792A273-C149-4544-B401-95FA9AD44F61}" presName="hierRoot2" presStyleCnt="0"/>
      <dgm:spPr/>
    </dgm:pt>
    <dgm:pt modelId="{897E5147-9A6B-2649-B33E-432C722F463D}" type="pres">
      <dgm:prSet presAssocID="{2792A273-C149-4544-B401-95FA9AD44F61}" presName="composite2" presStyleCnt="0"/>
      <dgm:spPr/>
    </dgm:pt>
    <dgm:pt modelId="{0623379D-F610-0C4D-8306-D242A11EBBC0}" type="pres">
      <dgm:prSet presAssocID="{2792A273-C149-4544-B401-95FA9AD44F61}" presName="image2" presStyleLbl="node2" presStyleIdx="0" presStyleCnt="1"/>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E9FF8C30-863E-B44F-912B-0304C23FF75B}" type="pres">
      <dgm:prSet presAssocID="{2792A273-C149-4544-B401-95FA9AD44F61}" presName="text2" presStyleLbl="revTx" presStyleIdx="1" presStyleCnt="4">
        <dgm:presLayoutVars>
          <dgm:chPref val="3"/>
        </dgm:presLayoutVars>
      </dgm:prSet>
      <dgm:spPr/>
    </dgm:pt>
    <dgm:pt modelId="{4FC69B86-78A7-8248-8CC2-793532AA50F8}" type="pres">
      <dgm:prSet presAssocID="{2792A273-C149-4544-B401-95FA9AD44F61}" presName="hierChild3" presStyleCnt="0"/>
      <dgm:spPr/>
    </dgm:pt>
    <dgm:pt modelId="{D5B366EC-BFD5-EA46-B099-84329D82665F}" type="pres">
      <dgm:prSet presAssocID="{81449373-4235-4504-A987-C752F9D1BD7D}" presName="Name17" presStyleLbl="parChTrans1D3" presStyleIdx="0" presStyleCnt="1"/>
      <dgm:spPr/>
    </dgm:pt>
    <dgm:pt modelId="{D414F0A0-FAD8-5247-84F0-C922C66A6DE8}" type="pres">
      <dgm:prSet presAssocID="{6366131E-00EA-4346-A665-253B6F31AF5E}" presName="hierRoot3" presStyleCnt="0"/>
      <dgm:spPr/>
    </dgm:pt>
    <dgm:pt modelId="{6F01F29A-CB33-E246-98F8-80D83C70D7EF}" type="pres">
      <dgm:prSet presAssocID="{6366131E-00EA-4346-A665-253B6F31AF5E}" presName="composite3" presStyleCnt="0"/>
      <dgm:spPr/>
    </dgm:pt>
    <dgm:pt modelId="{AD6A9898-169E-C44B-8693-9DB17E8EFA6A}" type="pres">
      <dgm:prSet presAssocID="{6366131E-00EA-4346-A665-253B6F31AF5E}" presName="image3" presStyleLbl="node3" presStyleIdx="0" presStyleCnt="1"/>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Portrait of two happy adults and one child"/>
        </a:ext>
      </dgm:extLst>
    </dgm:pt>
    <dgm:pt modelId="{1B1C5AFA-5F01-564F-BEBF-BC9CF77B9749}" type="pres">
      <dgm:prSet presAssocID="{6366131E-00EA-4346-A665-253B6F31AF5E}" presName="text3" presStyleLbl="revTx" presStyleIdx="2" presStyleCnt="4">
        <dgm:presLayoutVars>
          <dgm:chPref val="3"/>
        </dgm:presLayoutVars>
      </dgm:prSet>
      <dgm:spPr/>
    </dgm:pt>
    <dgm:pt modelId="{92A3F17C-0843-2B48-B8E3-AA6C6A949C94}" type="pres">
      <dgm:prSet presAssocID="{6366131E-00EA-4346-A665-253B6F31AF5E}" presName="hierChild4" presStyleCnt="0"/>
      <dgm:spPr/>
    </dgm:pt>
    <dgm:pt modelId="{EA251AC9-AD17-EE45-89ED-8E7A7DBD213D}" type="pres">
      <dgm:prSet presAssocID="{DC832576-4C18-4C03-AED9-0D90EA10239B}" presName="Name23" presStyleLbl="parChTrans1D4" presStyleIdx="0" presStyleCnt="1"/>
      <dgm:spPr/>
    </dgm:pt>
    <dgm:pt modelId="{879E0A45-E21D-854B-BD0E-A8B5C1653024}" type="pres">
      <dgm:prSet presAssocID="{42C9DA7D-EDC5-4EA0-BAAB-9ED1D5C5EFE0}" presName="hierRoot4" presStyleCnt="0"/>
      <dgm:spPr/>
    </dgm:pt>
    <dgm:pt modelId="{62DCA8A4-9B65-6242-95FE-24BF7F45EF07}" type="pres">
      <dgm:prSet presAssocID="{42C9DA7D-EDC5-4EA0-BAAB-9ED1D5C5EFE0}" presName="composite4" presStyleCnt="0"/>
      <dgm:spPr/>
    </dgm:pt>
    <dgm:pt modelId="{43044CFA-542D-3644-9D70-ED0BD4A415C1}" type="pres">
      <dgm:prSet presAssocID="{42C9DA7D-EDC5-4EA0-BAAB-9ED1D5C5EFE0}" presName="image4" presStyleLbl="node4" presStyleIdx="0" presStyleCnt="1"/>
      <dgm:spPr>
        <a:blipFill>
          <a:blip xmlns:r="http://schemas.openxmlformats.org/officeDocument/2006/relationships" r:embed="rId4"/>
          <a:srcRect/>
          <a:stretch>
            <a:fillRect l="-17000" r="-17000"/>
          </a:stretch>
        </a:blipFill>
      </dgm:spPr>
      <dgm:extLst>
        <a:ext uri="{E40237B7-FDA0-4F09-8148-C483321AD2D9}">
          <dgm14:cNvPr xmlns:dgm14="http://schemas.microsoft.com/office/drawing/2010/diagram" id="0" name="" descr="One in a crowd"/>
        </a:ext>
      </dgm:extLst>
    </dgm:pt>
    <dgm:pt modelId="{9943F8CE-1CF7-3847-8056-CBCAA79D4E27}" type="pres">
      <dgm:prSet presAssocID="{42C9DA7D-EDC5-4EA0-BAAB-9ED1D5C5EFE0}" presName="text4" presStyleLbl="revTx" presStyleIdx="3" presStyleCnt="4">
        <dgm:presLayoutVars>
          <dgm:chPref val="3"/>
        </dgm:presLayoutVars>
      </dgm:prSet>
      <dgm:spPr/>
    </dgm:pt>
    <dgm:pt modelId="{500A349D-2BC3-6A4A-801C-CAF81AD40281}" type="pres">
      <dgm:prSet presAssocID="{42C9DA7D-EDC5-4EA0-BAAB-9ED1D5C5EFE0}" presName="hierChild5" presStyleCnt="0"/>
      <dgm:spPr/>
    </dgm:pt>
  </dgm:ptLst>
  <dgm:cxnLst>
    <dgm:cxn modelId="{25D42C03-FE40-C94F-8FCA-C49EF9FC8EBD}" type="presOf" srcId="{42C9DA7D-EDC5-4EA0-BAAB-9ED1D5C5EFE0}" destId="{9943F8CE-1CF7-3847-8056-CBCAA79D4E27}" srcOrd="0" destOrd="0" presId="urn:microsoft.com/office/officeart/2009/layout/CirclePictureHierarchy"/>
    <dgm:cxn modelId="{EBB8AE06-A35B-0F43-9DA5-216898563A35}" type="presOf" srcId="{A1A4DAAA-0BCE-914B-8B3A-8574F53CE60E}" destId="{18AAC20C-DA99-0341-8C05-6EC2C513409E}" srcOrd="0" destOrd="0" presId="urn:microsoft.com/office/officeart/2009/layout/CirclePictureHierarchy"/>
    <dgm:cxn modelId="{4B8B3130-13C9-0449-97EB-A6FD1239B618}" type="presOf" srcId="{2792A273-C149-4544-B401-95FA9AD44F61}" destId="{E9FF8C30-863E-B44F-912B-0304C23FF75B}" srcOrd="0" destOrd="0" presId="urn:microsoft.com/office/officeart/2009/layout/CirclePictureHierarchy"/>
    <dgm:cxn modelId="{FB111631-B7B9-4C9B-9DBE-128106A943D6}" srcId="{2792A273-C149-4544-B401-95FA9AD44F61}" destId="{6366131E-00EA-4346-A665-253B6F31AF5E}" srcOrd="0" destOrd="0" parTransId="{81449373-4235-4504-A987-C752F9D1BD7D}" sibTransId="{9F5418F3-CECE-4D92-9D13-30CCC0083591}"/>
    <dgm:cxn modelId="{E63C6266-D686-4B48-B038-C77D644DE7D0}" srcId="{6366131E-00EA-4346-A665-253B6F31AF5E}" destId="{42C9DA7D-EDC5-4EA0-BAAB-9ED1D5C5EFE0}" srcOrd="0" destOrd="0" parTransId="{DC832576-4C18-4C03-AED9-0D90EA10239B}" sibTransId="{6CCD8540-BB12-4752-B17C-F58D3125C0D2}"/>
    <dgm:cxn modelId="{379D3B49-CDAC-C843-81E7-29EADACA3C9E}" type="presOf" srcId="{6366131E-00EA-4346-A665-253B6F31AF5E}" destId="{1B1C5AFA-5F01-564F-BEBF-BC9CF77B9749}" srcOrd="0" destOrd="0" presId="urn:microsoft.com/office/officeart/2009/layout/CirclePictureHierarchy"/>
    <dgm:cxn modelId="{75D1778D-2D7F-6241-8ED4-FE111E3EFF26}" type="presOf" srcId="{DC832576-4C18-4C03-AED9-0D90EA10239B}" destId="{EA251AC9-AD17-EE45-89ED-8E7A7DBD213D}" srcOrd="0" destOrd="0" presId="urn:microsoft.com/office/officeart/2009/layout/CirclePictureHierarchy"/>
    <dgm:cxn modelId="{6B2B5BA2-1316-7248-BE9E-9E52E3FCA9D9}" type="presOf" srcId="{81449373-4235-4504-A987-C752F9D1BD7D}" destId="{D5B366EC-BFD5-EA46-B099-84329D82665F}" srcOrd="0" destOrd="0" presId="urn:microsoft.com/office/officeart/2009/layout/CirclePictureHierarchy"/>
    <dgm:cxn modelId="{7C3B6DAC-B50E-3A46-A8BB-791715ED3769}" type="presOf" srcId="{9D5CE9AA-FFD9-4CD8-8E4E-50079AA263C4}" destId="{4055F6AF-BFEA-D34C-9122-6FF8E82FAC30}" srcOrd="0" destOrd="0" presId="urn:microsoft.com/office/officeart/2009/layout/CirclePictureHierarchy"/>
    <dgm:cxn modelId="{94E2DCBF-3C3C-4441-B9D1-8EE2F9EDEBFC}" srcId="{9D5CE9AA-FFD9-4CD8-8E4E-50079AA263C4}" destId="{8AF7A7B4-B8E2-4A6B-B8F1-E30A72AD37B4}" srcOrd="0" destOrd="0" parTransId="{2654C02D-2D32-4607-B1E7-8874FE12C8CB}" sibTransId="{EAE67454-67B6-4CA4-811A-F53D25363D9E}"/>
    <dgm:cxn modelId="{EAA04ED8-6865-1847-80B1-7022AB730F66}" srcId="{8AF7A7B4-B8E2-4A6B-B8F1-E30A72AD37B4}" destId="{2792A273-C149-4544-B401-95FA9AD44F61}" srcOrd="0" destOrd="0" parTransId="{A1A4DAAA-0BCE-914B-8B3A-8574F53CE60E}" sibTransId="{B0FCBF2F-1FFD-7642-BFB7-76F9C695EFBD}"/>
    <dgm:cxn modelId="{6C13C7E4-3C6B-A146-8F79-F00D851B55E9}" type="presOf" srcId="{8AF7A7B4-B8E2-4A6B-B8F1-E30A72AD37B4}" destId="{F3E6397B-5C93-2940-8F42-6F5BB925930C}" srcOrd="0" destOrd="0" presId="urn:microsoft.com/office/officeart/2009/layout/CirclePictureHierarchy"/>
    <dgm:cxn modelId="{65857A33-FB1F-734D-BB30-ADE7155A7367}" type="presParOf" srcId="{4055F6AF-BFEA-D34C-9122-6FF8E82FAC30}" destId="{D901D4AA-787E-CE4C-A025-A3246F3FC1E2}" srcOrd="0" destOrd="0" presId="urn:microsoft.com/office/officeart/2009/layout/CirclePictureHierarchy"/>
    <dgm:cxn modelId="{55608E4A-7EBF-E34B-B953-768CB4C4383A}" type="presParOf" srcId="{D901D4AA-787E-CE4C-A025-A3246F3FC1E2}" destId="{58E5CC24-7754-534D-89F6-6DF12237B58D}" srcOrd="0" destOrd="0" presId="urn:microsoft.com/office/officeart/2009/layout/CirclePictureHierarchy"/>
    <dgm:cxn modelId="{8A91CFC7-4DDF-E244-B6EF-15FEABB1A122}" type="presParOf" srcId="{58E5CC24-7754-534D-89F6-6DF12237B58D}" destId="{28A009A7-2540-B041-9969-6E78DC4CB55F}" srcOrd="0" destOrd="0" presId="urn:microsoft.com/office/officeart/2009/layout/CirclePictureHierarchy"/>
    <dgm:cxn modelId="{95B76635-E94D-1644-8B3D-5204181B4613}" type="presParOf" srcId="{58E5CC24-7754-534D-89F6-6DF12237B58D}" destId="{F3E6397B-5C93-2940-8F42-6F5BB925930C}" srcOrd="1" destOrd="0" presId="urn:microsoft.com/office/officeart/2009/layout/CirclePictureHierarchy"/>
    <dgm:cxn modelId="{2A76633B-67E4-AD49-804D-E4097AFC0098}" type="presParOf" srcId="{D901D4AA-787E-CE4C-A025-A3246F3FC1E2}" destId="{39AF2E31-F7C0-3F49-9245-135D57A726E1}" srcOrd="1" destOrd="0" presId="urn:microsoft.com/office/officeart/2009/layout/CirclePictureHierarchy"/>
    <dgm:cxn modelId="{B60D2741-515C-D649-8ED4-A3FE8C74F538}" type="presParOf" srcId="{39AF2E31-F7C0-3F49-9245-135D57A726E1}" destId="{18AAC20C-DA99-0341-8C05-6EC2C513409E}" srcOrd="0" destOrd="0" presId="urn:microsoft.com/office/officeart/2009/layout/CirclePictureHierarchy"/>
    <dgm:cxn modelId="{9DA21372-6DDA-D243-ADA5-70AF7418820B}" type="presParOf" srcId="{39AF2E31-F7C0-3F49-9245-135D57A726E1}" destId="{BC1FC4E4-D0D0-B048-ABE8-7FAEF3837E1D}" srcOrd="1" destOrd="0" presId="urn:microsoft.com/office/officeart/2009/layout/CirclePictureHierarchy"/>
    <dgm:cxn modelId="{BDD50ED4-8E25-F94F-98C3-5F7144430EE3}" type="presParOf" srcId="{BC1FC4E4-D0D0-B048-ABE8-7FAEF3837E1D}" destId="{897E5147-9A6B-2649-B33E-432C722F463D}" srcOrd="0" destOrd="0" presId="urn:microsoft.com/office/officeart/2009/layout/CirclePictureHierarchy"/>
    <dgm:cxn modelId="{FB049FD4-ADA5-754E-A566-B8B984D649AE}" type="presParOf" srcId="{897E5147-9A6B-2649-B33E-432C722F463D}" destId="{0623379D-F610-0C4D-8306-D242A11EBBC0}" srcOrd="0" destOrd="0" presId="urn:microsoft.com/office/officeart/2009/layout/CirclePictureHierarchy"/>
    <dgm:cxn modelId="{EF0AC4BE-12F6-1443-B7B5-C99F885EC7C7}" type="presParOf" srcId="{897E5147-9A6B-2649-B33E-432C722F463D}" destId="{E9FF8C30-863E-B44F-912B-0304C23FF75B}" srcOrd="1" destOrd="0" presId="urn:microsoft.com/office/officeart/2009/layout/CirclePictureHierarchy"/>
    <dgm:cxn modelId="{6DE20044-005A-0C49-BD92-3FB81098FC86}" type="presParOf" srcId="{BC1FC4E4-D0D0-B048-ABE8-7FAEF3837E1D}" destId="{4FC69B86-78A7-8248-8CC2-793532AA50F8}" srcOrd="1" destOrd="0" presId="urn:microsoft.com/office/officeart/2009/layout/CirclePictureHierarchy"/>
    <dgm:cxn modelId="{1F521F5A-365E-7545-99A2-FE578BB0FBD3}" type="presParOf" srcId="{4FC69B86-78A7-8248-8CC2-793532AA50F8}" destId="{D5B366EC-BFD5-EA46-B099-84329D82665F}" srcOrd="0" destOrd="0" presId="urn:microsoft.com/office/officeart/2009/layout/CirclePictureHierarchy"/>
    <dgm:cxn modelId="{D3AE469F-757E-974E-8D58-CF083DCB148C}" type="presParOf" srcId="{4FC69B86-78A7-8248-8CC2-793532AA50F8}" destId="{D414F0A0-FAD8-5247-84F0-C922C66A6DE8}" srcOrd="1" destOrd="0" presId="urn:microsoft.com/office/officeart/2009/layout/CirclePictureHierarchy"/>
    <dgm:cxn modelId="{98640187-CC98-A244-83BE-2B9AC109841F}" type="presParOf" srcId="{D414F0A0-FAD8-5247-84F0-C922C66A6DE8}" destId="{6F01F29A-CB33-E246-98F8-80D83C70D7EF}" srcOrd="0" destOrd="0" presId="urn:microsoft.com/office/officeart/2009/layout/CirclePictureHierarchy"/>
    <dgm:cxn modelId="{0DCC5B96-99F1-334B-846E-CDF4B7E16DA5}" type="presParOf" srcId="{6F01F29A-CB33-E246-98F8-80D83C70D7EF}" destId="{AD6A9898-169E-C44B-8693-9DB17E8EFA6A}" srcOrd="0" destOrd="0" presId="urn:microsoft.com/office/officeart/2009/layout/CirclePictureHierarchy"/>
    <dgm:cxn modelId="{664B1FE8-30B8-4944-A388-91A786B42BA2}" type="presParOf" srcId="{6F01F29A-CB33-E246-98F8-80D83C70D7EF}" destId="{1B1C5AFA-5F01-564F-BEBF-BC9CF77B9749}" srcOrd="1" destOrd="0" presId="urn:microsoft.com/office/officeart/2009/layout/CirclePictureHierarchy"/>
    <dgm:cxn modelId="{6D4937F4-F035-F546-B4C0-F9700EE4D926}" type="presParOf" srcId="{D414F0A0-FAD8-5247-84F0-C922C66A6DE8}" destId="{92A3F17C-0843-2B48-B8E3-AA6C6A949C94}" srcOrd="1" destOrd="0" presId="urn:microsoft.com/office/officeart/2009/layout/CirclePictureHierarchy"/>
    <dgm:cxn modelId="{0E3F256A-CD8F-164F-B5F0-87084DA3146F}" type="presParOf" srcId="{92A3F17C-0843-2B48-B8E3-AA6C6A949C94}" destId="{EA251AC9-AD17-EE45-89ED-8E7A7DBD213D}" srcOrd="0" destOrd="0" presId="urn:microsoft.com/office/officeart/2009/layout/CirclePictureHierarchy"/>
    <dgm:cxn modelId="{E0DE2C44-4C2B-4048-B2E1-44E2EDE3E290}" type="presParOf" srcId="{92A3F17C-0843-2B48-B8E3-AA6C6A949C94}" destId="{879E0A45-E21D-854B-BD0E-A8B5C1653024}" srcOrd="1" destOrd="0" presId="urn:microsoft.com/office/officeart/2009/layout/CirclePictureHierarchy"/>
    <dgm:cxn modelId="{594F28FF-2F21-A744-BD55-0CC3AF5DF3EA}" type="presParOf" srcId="{879E0A45-E21D-854B-BD0E-A8B5C1653024}" destId="{62DCA8A4-9B65-6242-95FE-24BF7F45EF07}" srcOrd="0" destOrd="0" presId="urn:microsoft.com/office/officeart/2009/layout/CirclePictureHierarchy"/>
    <dgm:cxn modelId="{F329EB4E-BE3C-554A-BFFA-09045BFF5305}" type="presParOf" srcId="{62DCA8A4-9B65-6242-95FE-24BF7F45EF07}" destId="{43044CFA-542D-3644-9D70-ED0BD4A415C1}" srcOrd="0" destOrd="0" presId="urn:microsoft.com/office/officeart/2009/layout/CirclePictureHierarchy"/>
    <dgm:cxn modelId="{1480CC14-87D5-7B49-B464-143DF20F35E9}" type="presParOf" srcId="{62DCA8A4-9B65-6242-95FE-24BF7F45EF07}" destId="{9943F8CE-1CF7-3847-8056-CBCAA79D4E27}" srcOrd="1" destOrd="0" presId="urn:microsoft.com/office/officeart/2009/layout/CirclePictureHierarchy"/>
    <dgm:cxn modelId="{52A61F7A-675B-0E4C-BCB2-366AD7AFAD5E}" type="presParOf" srcId="{879E0A45-E21D-854B-BD0E-A8B5C1653024}" destId="{500A349D-2BC3-6A4A-801C-CAF81AD40281}"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D6C319-C4ED-42E1-BCDC-61CBB6BD4A8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93F7B7E-3FEE-4311-B31D-227C0FEE2F27}">
      <dgm:prSet/>
      <dgm:spPr/>
      <dgm:t>
        <a:bodyPr/>
        <a:lstStyle/>
        <a:p>
          <a:r>
            <a:rPr lang="en-US"/>
            <a:t>We have gender as a covariate</a:t>
          </a:r>
        </a:p>
      </dgm:t>
    </dgm:pt>
    <dgm:pt modelId="{1243EE16-EF19-4F32-A86C-93FEAC8B68F4}" type="parTrans" cxnId="{D14C4EB6-638C-43EC-8056-B4AE4CE9887A}">
      <dgm:prSet/>
      <dgm:spPr/>
      <dgm:t>
        <a:bodyPr/>
        <a:lstStyle/>
        <a:p>
          <a:endParaRPr lang="en-US"/>
        </a:p>
      </dgm:t>
    </dgm:pt>
    <dgm:pt modelId="{74085C74-2B5E-4585-846E-193681259745}" type="sibTrans" cxnId="{D14C4EB6-638C-43EC-8056-B4AE4CE9887A}">
      <dgm:prSet/>
      <dgm:spPr/>
      <dgm:t>
        <a:bodyPr/>
        <a:lstStyle/>
        <a:p>
          <a:endParaRPr lang="en-US"/>
        </a:p>
      </dgm:t>
    </dgm:pt>
    <dgm:pt modelId="{8665DB63-FBB0-4136-A8D6-D2D22615C8BF}">
      <dgm:prSet/>
      <dgm:spPr/>
      <dgm:t>
        <a:bodyPr/>
        <a:lstStyle/>
        <a:p>
          <a:r>
            <a:rPr lang="en-US"/>
            <a:t>We are predicting whether females (males) are more likely to be in class </a:t>
          </a:r>
        </a:p>
      </dgm:t>
    </dgm:pt>
    <dgm:pt modelId="{E664A80D-BD2C-4333-B78C-60C443045ACD}" type="parTrans" cxnId="{6127812D-6970-437D-B582-7C4A7B57725B}">
      <dgm:prSet/>
      <dgm:spPr/>
      <dgm:t>
        <a:bodyPr/>
        <a:lstStyle/>
        <a:p>
          <a:endParaRPr lang="en-US"/>
        </a:p>
      </dgm:t>
    </dgm:pt>
    <dgm:pt modelId="{F4B3A83B-ED8A-42B2-8851-E1A23A2520EC}" type="sibTrans" cxnId="{6127812D-6970-437D-B582-7C4A7B57725B}">
      <dgm:prSet/>
      <dgm:spPr/>
      <dgm:t>
        <a:bodyPr/>
        <a:lstStyle/>
        <a:p>
          <a:endParaRPr lang="en-US"/>
        </a:p>
      </dgm:t>
    </dgm:pt>
    <dgm:pt modelId="{23139AFB-3D59-4A2D-B2EB-B20D3B5E9EBE}">
      <dgm:prSet/>
      <dgm:spPr/>
      <dgm:t>
        <a:bodyPr/>
        <a:lstStyle/>
        <a:p>
          <a:r>
            <a:rPr lang="en-US"/>
            <a:t>1 v 2</a:t>
          </a:r>
        </a:p>
      </dgm:t>
    </dgm:pt>
    <dgm:pt modelId="{E27810D3-BCB2-4509-94E0-6E5078EDB3C8}" type="parTrans" cxnId="{E8634C85-9E0B-4797-897A-C557D48162F7}">
      <dgm:prSet/>
      <dgm:spPr/>
      <dgm:t>
        <a:bodyPr/>
        <a:lstStyle/>
        <a:p>
          <a:endParaRPr lang="en-US"/>
        </a:p>
      </dgm:t>
    </dgm:pt>
    <dgm:pt modelId="{4E306DBF-B66C-434A-A740-E1850B140A86}" type="sibTrans" cxnId="{E8634C85-9E0B-4797-897A-C557D48162F7}">
      <dgm:prSet/>
      <dgm:spPr/>
      <dgm:t>
        <a:bodyPr/>
        <a:lstStyle/>
        <a:p>
          <a:endParaRPr lang="en-US"/>
        </a:p>
      </dgm:t>
    </dgm:pt>
    <dgm:pt modelId="{61B8093D-1944-4151-B574-35CF4F8CA288}">
      <dgm:prSet/>
      <dgm:spPr/>
      <dgm:t>
        <a:bodyPr/>
        <a:lstStyle/>
        <a:p>
          <a:r>
            <a:rPr lang="en-US"/>
            <a:t>1 v 3</a:t>
          </a:r>
        </a:p>
      </dgm:t>
    </dgm:pt>
    <dgm:pt modelId="{4A16A4EB-D28C-445B-82F3-78DB29854D47}" type="parTrans" cxnId="{8F35F16E-783A-4D9D-B0F7-BA4E5C9670DB}">
      <dgm:prSet/>
      <dgm:spPr/>
      <dgm:t>
        <a:bodyPr/>
        <a:lstStyle/>
        <a:p>
          <a:endParaRPr lang="en-US"/>
        </a:p>
      </dgm:t>
    </dgm:pt>
    <dgm:pt modelId="{8B5F1AEF-9E1D-4B75-8178-945CE0BFC7EA}" type="sibTrans" cxnId="{8F35F16E-783A-4D9D-B0F7-BA4E5C9670DB}">
      <dgm:prSet/>
      <dgm:spPr/>
      <dgm:t>
        <a:bodyPr/>
        <a:lstStyle/>
        <a:p>
          <a:endParaRPr lang="en-US"/>
        </a:p>
      </dgm:t>
    </dgm:pt>
    <dgm:pt modelId="{4155C3B7-5699-4F5E-B471-1B88AD35BF1F}">
      <dgm:prSet/>
      <dgm:spPr/>
      <dgm:t>
        <a:bodyPr/>
        <a:lstStyle/>
        <a:p>
          <a:r>
            <a:rPr lang="en-US"/>
            <a:t>1 v 4</a:t>
          </a:r>
        </a:p>
      </dgm:t>
    </dgm:pt>
    <dgm:pt modelId="{EE703FC3-5107-4C7D-8F82-76F60C5C7F70}" type="parTrans" cxnId="{5A0F6FBF-AD6D-415D-8CB5-D4CBB5F2E837}">
      <dgm:prSet/>
      <dgm:spPr/>
      <dgm:t>
        <a:bodyPr/>
        <a:lstStyle/>
        <a:p>
          <a:endParaRPr lang="en-US"/>
        </a:p>
      </dgm:t>
    </dgm:pt>
    <dgm:pt modelId="{D19D1C1C-A771-4AC1-AF42-CED56FEFA852}" type="sibTrans" cxnId="{5A0F6FBF-AD6D-415D-8CB5-D4CBB5F2E837}">
      <dgm:prSet/>
      <dgm:spPr/>
      <dgm:t>
        <a:bodyPr/>
        <a:lstStyle/>
        <a:p>
          <a:endParaRPr lang="en-US"/>
        </a:p>
      </dgm:t>
    </dgm:pt>
    <dgm:pt modelId="{0A88318A-3CF0-4733-93EE-36257570D17F}">
      <dgm:prSet/>
      <dgm:spPr/>
      <dgm:t>
        <a:bodyPr/>
        <a:lstStyle/>
        <a:p>
          <a:r>
            <a:rPr lang="en-US"/>
            <a:t>2 v 4</a:t>
          </a:r>
        </a:p>
      </dgm:t>
    </dgm:pt>
    <dgm:pt modelId="{7447FE83-A0BD-456C-ADD5-CEB8A2926C7B}" type="parTrans" cxnId="{9A3DB599-19C9-4AE3-9FAE-D75FA2EDE50B}">
      <dgm:prSet/>
      <dgm:spPr/>
      <dgm:t>
        <a:bodyPr/>
        <a:lstStyle/>
        <a:p>
          <a:endParaRPr lang="en-US"/>
        </a:p>
      </dgm:t>
    </dgm:pt>
    <dgm:pt modelId="{603F1D9F-357C-4008-9F34-3F6A2A8AC358}" type="sibTrans" cxnId="{9A3DB599-19C9-4AE3-9FAE-D75FA2EDE50B}">
      <dgm:prSet/>
      <dgm:spPr/>
      <dgm:t>
        <a:bodyPr/>
        <a:lstStyle/>
        <a:p>
          <a:endParaRPr lang="en-US"/>
        </a:p>
      </dgm:t>
    </dgm:pt>
    <dgm:pt modelId="{A84EE8E3-CD01-4692-8CE4-35D0E738AB68}">
      <dgm:prSet/>
      <dgm:spPr/>
      <dgm:t>
        <a:bodyPr/>
        <a:lstStyle/>
        <a:p>
          <a:r>
            <a:rPr lang="en-US"/>
            <a:t>2 v 3</a:t>
          </a:r>
        </a:p>
      </dgm:t>
    </dgm:pt>
    <dgm:pt modelId="{20D6CA2C-3F40-46AE-9FCF-29B969B392E8}" type="parTrans" cxnId="{3E29D1A9-FC2D-4288-86F7-89655268910D}">
      <dgm:prSet/>
      <dgm:spPr/>
      <dgm:t>
        <a:bodyPr/>
        <a:lstStyle/>
        <a:p>
          <a:endParaRPr lang="en-US"/>
        </a:p>
      </dgm:t>
    </dgm:pt>
    <dgm:pt modelId="{27EB2299-9488-4388-BF19-FB7BD5950188}" type="sibTrans" cxnId="{3E29D1A9-FC2D-4288-86F7-89655268910D}">
      <dgm:prSet/>
      <dgm:spPr/>
      <dgm:t>
        <a:bodyPr/>
        <a:lstStyle/>
        <a:p>
          <a:endParaRPr lang="en-US"/>
        </a:p>
      </dgm:t>
    </dgm:pt>
    <dgm:pt modelId="{2C6033E1-29FC-4D61-B259-9D921581C0E2}">
      <dgm:prSet/>
      <dgm:spPr/>
      <dgm:t>
        <a:bodyPr/>
        <a:lstStyle/>
        <a:p>
          <a:r>
            <a:rPr lang="en-US"/>
            <a:t>3 v 4</a:t>
          </a:r>
        </a:p>
      </dgm:t>
    </dgm:pt>
    <dgm:pt modelId="{823D4373-66AB-4691-BC65-ED14A5531163}" type="parTrans" cxnId="{2DC4D23A-841F-4B28-AF7E-CC007F733F9B}">
      <dgm:prSet/>
      <dgm:spPr/>
      <dgm:t>
        <a:bodyPr/>
        <a:lstStyle/>
        <a:p>
          <a:endParaRPr lang="en-US"/>
        </a:p>
      </dgm:t>
    </dgm:pt>
    <dgm:pt modelId="{1814A9C4-D70E-4B9E-96C1-928F6F47E724}" type="sibTrans" cxnId="{2DC4D23A-841F-4B28-AF7E-CC007F733F9B}">
      <dgm:prSet/>
      <dgm:spPr/>
      <dgm:t>
        <a:bodyPr/>
        <a:lstStyle/>
        <a:p>
          <a:endParaRPr lang="en-US"/>
        </a:p>
      </dgm:t>
    </dgm:pt>
    <dgm:pt modelId="{0CF78BAB-9919-439D-8357-F5409BED7A32}">
      <dgm:prSet/>
      <dgm:spPr/>
      <dgm:t>
        <a:bodyPr/>
        <a:lstStyle/>
        <a:p>
          <a:r>
            <a:rPr lang="en-US" dirty="0"/>
            <a:t>But, the software selects only </a:t>
          </a:r>
          <a:r>
            <a:rPr lang="en-US" b="1" dirty="0"/>
            <a:t>one class </a:t>
          </a:r>
          <a:r>
            <a:rPr lang="en-US" dirty="0"/>
            <a:t>for comparison (class 1)</a:t>
          </a:r>
        </a:p>
      </dgm:t>
    </dgm:pt>
    <dgm:pt modelId="{808BD45D-65E7-495F-9679-0C50EEA3A33F}" type="parTrans" cxnId="{9B748210-FA94-4FA8-B7FE-6D5BF535E738}">
      <dgm:prSet/>
      <dgm:spPr/>
      <dgm:t>
        <a:bodyPr/>
        <a:lstStyle/>
        <a:p>
          <a:endParaRPr lang="en-US"/>
        </a:p>
      </dgm:t>
    </dgm:pt>
    <dgm:pt modelId="{C112D2FF-C565-4B93-A78D-BE39A624D0D4}" type="sibTrans" cxnId="{9B748210-FA94-4FA8-B7FE-6D5BF535E738}">
      <dgm:prSet/>
      <dgm:spPr/>
      <dgm:t>
        <a:bodyPr/>
        <a:lstStyle/>
        <a:p>
          <a:endParaRPr lang="en-US"/>
        </a:p>
      </dgm:t>
    </dgm:pt>
    <dgm:pt modelId="{37089651-32A4-401F-B4A4-F90CCC88CAF6}">
      <dgm:prSet/>
      <dgm:spPr/>
      <dgm:t>
        <a:bodyPr/>
        <a:lstStyle/>
        <a:p>
          <a:r>
            <a:rPr lang="en-US"/>
            <a:t>What do you expect</a:t>
          </a:r>
        </a:p>
      </dgm:t>
    </dgm:pt>
    <dgm:pt modelId="{63D71F9F-DF5F-4192-A455-D0DE5F22B5B7}" type="parTrans" cxnId="{87C809D5-379B-4C03-9B44-F530A153DAAA}">
      <dgm:prSet/>
      <dgm:spPr/>
      <dgm:t>
        <a:bodyPr/>
        <a:lstStyle/>
        <a:p>
          <a:endParaRPr lang="en-US"/>
        </a:p>
      </dgm:t>
    </dgm:pt>
    <dgm:pt modelId="{7030D03B-EF53-4576-8AD1-0DEB1A576393}" type="sibTrans" cxnId="{87C809D5-379B-4C03-9B44-F530A153DAAA}">
      <dgm:prSet/>
      <dgm:spPr/>
      <dgm:t>
        <a:bodyPr/>
        <a:lstStyle/>
        <a:p>
          <a:endParaRPr lang="en-US"/>
        </a:p>
      </dgm:t>
    </dgm:pt>
    <dgm:pt modelId="{6FEFF297-06A3-497D-8721-6BBB489224B1}" type="pres">
      <dgm:prSet presAssocID="{E1D6C319-C4ED-42E1-BCDC-61CBB6BD4A86}" presName="linear" presStyleCnt="0">
        <dgm:presLayoutVars>
          <dgm:animLvl val="lvl"/>
          <dgm:resizeHandles val="exact"/>
        </dgm:presLayoutVars>
      </dgm:prSet>
      <dgm:spPr/>
    </dgm:pt>
    <dgm:pt modelId="{56B72B15-730F-48CA-BF74-B2AF12A7F763}" type="pres">
      <dgm:prSet presAssocID="{F93F7B7E-3FEE-4311-B31D-227C0FEE2F27}" presName="parentText" presStyleLbl="node1" presStyleIdx="0" presStyleCnt="2">
        <dgm:presLayoutVars>
          <dgm:chMax val="0"/>
          <dgm:bulletEnabled val="1"/>
        </dgm:presLayoutVars>
      </dgm:prSet>
      <dgm:spPr/>
    </dgm:pt>
    <dgm:pt modelId="{720D4976-2294-4DDF-9E33-8A7AE877F28D}" type="pres">
      <dgm:prSet presAssocID="{F93F7B7E-3FEE-4311-B31D-227C0FEE2F27}" presName="childText" presStyleLbl="revTx" presStyleIdx="0" presStyleCnt="1">
        <dgm:presLayoutVars>
          <dgm:bulletEnabled val="1"/>
        </dgm:presLayoutVars>
      </dgm:prSet>
      <dgm:spPr/>
    </dgm:pt>
    <dgm:pt modelId="{D401A2CC-5A9B-4C4E-AAB3-645DC3A43E4E}" type="pres">
      <dgm:prSet presAssocID="{37089651-32A4-401F-B4A4-F90CCC88CAF6}" presName="parentText" presStyleLbl="node1" presStyleIdx="1" presStyleCnt="2">
        <dgm:presLayoutVars>
          <dgm:chMax val="0"/>
          <dgm:bulletEnabled val="1"/>
        </dgm:presLayoutVars>
      </dgm:prSet>
      <dgm:spPr/>
    </dgm:pt>
  </dgm:ptLst>
  <dgm:cxnLst>
    <dgm:cxn modelId="{9B748210-FA94-4FA8-B7FE-6D5BF535E738}" srcId="{F93F7B7E-3FEE-4311-B31D-227C0FEE2F27}" destId="{0CF78BAB-9919-439D-8357-F5409BED7A32}" srcOrd="1" destOrd="0" parTransId="{808BD45D-65E7-495F-9679-0C50EEA3A33F}" sibTransId="{C112D2FF-C565-4B93-A78D-BE39A624D0D4}"/>
    <dgm:cxn modelId="{E18D3F11-1C81-43CE-A928-E1BD3C8C7707}" type="presOf" srcId="{0CF78BAB-9919-439D-8357-F5409BED7A32}" destId="{720D4976-2294-4DDF-9E33-8A7AE877F28D}" srcOrd="0" destOrd="7" presId="urn:microsoft.com/office/officeart/2005/8/layout/vList2"/>
    <dgm:cxn modelId="{0AB09E29-24CD-49CB-AD1C-37759D19EE61}" type="presOf" srcId="{F93F7B7E-3FEE-4311-B31D-227C0FEE2F27}" destId="{56B72B15-730F-48CA-BF74-B2AF12A7F763}" srcOrd="0" destOrd="0" presId="urn:microsoft.com/office/officeart/2005/8/layout/vList2"/>
    <dgm:cxn modelId="{6127812D-6970-437D-B582-7C4A7B57725B}" srcId="{F93F7B7E-3FEE-4311-B31D-227C0FEE2F27}" destId="{8665DB63-FBB0-4136-A8D6-D2D22615C8BF}" srcOrd="0" destOrd="0" parTransId="{E664A80D-BD2C-4333-B78C-60C443045ACD}" sibTransId="{F4B3A83B-ED8A-42B2-8851-E1A23A2520EC}"/>
    <dgm:cxn modelId="{2DC4D23A-841F-4B28-AF7E-CC007F733F9B}" srcId="{8665DB63-FBB0-4136-A8D6-D2D22615C8BF}" destId="{2C6033E1-29FC-4D61-B259-9D921581C0E2}" srcOrd="5" destOrd="0" parTransId="{823D4373-66AB-4691-BC65-ED14A5531163}" sibTransId="{1814A9C4-D70E-4B9E-96C1-928F6F47E724}"/>
    <dgm:cxn modelId="{D69BFC69-9FD0-47AB-ADE3-AF3B5D70EB2E}" type="presOf" srcId="{4155C3B7-5699-4F5E-B471-1B88AD35BF1F}" destId="{720D4976-2294-4DDF-9E33-8A7AE877F28D}" srcOrd="0" destOrd="3" presId="urn:microsoft.com/office/officeart/2005/8/layout/vList2"/>
    <dgm:cxn modelId="{ACF3456E-B1E9-445D-BE07-7D1668C79A84}" type="presOf" srcId="{8665DB63-FBB0-4136-A8D6-D2D22615C8BF}" destId="{720D4976-2294-4DDF-9E33-8A7AE877F28D}" srcOrd="0" destOrd="0" presId="urn:microsoft.com/office/officeart/2005/8/layout/vList2"/>
    <dgm:cxn modelId="{8F35F16E-783A-4D9D-B0F7-BA4E5C9670DB}" srcId="{8665DB63-FBB0-4136-A8D6-D2D22615C8BF}" destId="{61B8093D-1944-4151-B574-35CF4F8CA288}" srcOrd="1" destOrd="0" parTransId="{4A16A4EB-D28C-445B-82F3-78DB29854D47}" sibTransId="{8B5F1AEF-9E1D-4B75-8178-945CE0BFC7EA}"/>
    <dgm:cxn modelId="{5DD6374F-654C-4D44-B110-26E2A6A03863}" type="presOf" srcId="{E1D6C319-C4ED-42E1-BCDC-61CBB6BD4A86}" destId="{6FEFF297-06A3-497D-8721-6BBB489224B1}" srcOrd="0" destOrd="0" presId="urn:microsoft.com/office/officeart/2005/8/layout/vList2"/>
    <dgm:cxn modelId="{E8634C85-9E0B-4797-897A-C557D48162F7}" srcId="{8665DB63-FBB0-4136-A8D6-D2D22615C8BF}" destId="{23139AFB-3D59-4A2D-B2EB-B20D3B5E9EBE}" srcOrd="0" destOrd="0" parTransId="{E27810D3-BCB2-4509-94E0-6E5078EDB3C8}" sibTransId="{4E306DBF-B66C-434A-A740-E1850B140A86}"/>
    <dgm:cxn modelId="{9A3DB599-19C9-4AE3-9FAE-D75FA2EDE50B}" srcId="{8665DB63-FBB0-4136-A8D6-D2D22615C8BF}" destId="{0A88318A-3CF0-4733-93EE-36257570D17F}" srcOrd="3" destOrd="0" parTransId="{7447FE83-A0BD-456C-ADD5-CEB8A2926C7B}" sibTransId="{603F1D9F-357C-4008-9F34-3F6A2A8AC358}"/>
    <dgm:cxn modelId="{4C4585A6-30E7-43F3-9F81-AE3EE492DF72}" type="presOf" srcId="{A84EE8E3-CD01-4692-8CE4-35D0E738AB68}" destId="{720D4976-2294-4DDF-9E33-8A7AE877F28D}" srcOrd="0" destOrd="5" presId="urn:microsoft.com/office/officeart/2005/8/layout/vList2"/>
    <dgm:cxn modelId="{CD6B56A7-CCD3-4172-8A8A-71FF81F21F67}" type="presOf" srcId="{61B8093D-1944-4151-B574-35CF4F8CA288}" destId="{720D4976-2294-4DDF-9E33-8A7AE877F28D}" srcOrd="0" destOrd="2" presId="urn:microsoft.com/office/officeart/2005/8/layout/vList2"/>
    <dgm:cxn modelId="{3E29D1A9-FC2D-4288-86F7-89655268910D}" srcId="{8665DB63-FBB0-4136-A8D6-D2D22615C8BF}" destId="{A84EE8E3-CD01-4692-8CE4-35D0E738AB68}" srcOrd="4" destOrd="0" parTransId="{20D6CA2C-3F40-46AE-9FCF-29B969B392E8}" sibTransId="{27EB2299-9488-4388-BF19-FB7BD5950188}"/>
    <dgm:cxn modelId="{D14C4EB6-638C-43EC-8056-B4AE4CE9887A}" srcId="{E1D6C319-C4ED-42E1-BCDC-61CBB6BD4A86}" destId="{F93F7B7E-3FEE-4311-B31D-227C0FEE2F27}" srcOrd="0" destOrd="0" parTransId="{1243EE16-EF19-4F32-A86C-93FEAC8B68F4}" sibTransId="{74085C74-2B5E-4585-846E-193681259745}"/>
    <dgm:cxn modelId="{254829BC-93A2-4C2E-A8CD-C6DBE4469532}" type="presOf" srcId="{23139AFB-3D59-4A2D-B2EB-B20D3B5E9EBE}" destId="{720D4976-2294-4DDF-9E33-8A7AE877F28D}" srcOrd="0" destOrd="1" presId="urn:microsoft.com/office/officeart/2005/8/layout/vList2"/>
    <dgm:cxn modelId="{98500ABD-E7C7-42C4-961F-D35296C78812}" type="presOf" srcId="{2C6033E1-29FC-4D61-B259-9D921581C0E2}" destId="{720D4976-2294-4DDF-9E33-8A7AE877F28D}" srcOrd="0" destOrd="6" presId="urn:microsoft.com/office/officeart/2005/8/layout/vList2"/>
    <dgm:cxn modelId="{5A0F6FBF-AD6D-415D-8CB5-D4CBB5F2E837}" srcId="{8665DB63-FBB0-4136-A8D6-D2D22615C8BF}" destId="{4155C3B7-5699-4F5E-B471-1B88AD35BF1F}" srcOrd="2" destOrd="0" parTransId="{EE703FC3-5107-4C7D-8F82-76F60C5C7F70}" sibTransId="{D19D1C1C-A771-4AC1-AF42-CED56FEFA852}"/>
    <dgm:cxn modelId="{0B165CC5-CF55-47CE-8A4C-F88C69945274}" type="presOf" srcId="{37089651-32A4-401F-B4A4-F90CCC88CAF6}" destId="{D401A2CC-5A9B-4C4E-AAB3-645DC3A43E4E}" srcOrd="0" destOrd="0" presId="urn:microsoft.com/office/officeart/2005/8/layout/vList2"/>
    <dgm:cxn modelId="{87C809D5-379B-4C03-9B44-F530A153DAAA}" srcId="{E1D6C319-C4ED-42E1-BCDC-61CBB6BD4A86}" destId="{37089651-32A4-401F-B4A4-F90CCC88CAF6}" srcOrd="1" destOrd="0" parTransId="{63D71F9F-DF5F-4192-A455-D0DE5F22B5B7}" sibTransId="{7030D03B-EF53-4576-8AD1-0DEB1A576393}"/>
    <dgm:cxn modelId="{1BAB76EA-8D5F-403B-B134-CE9976CA27A9}" type="presOf" srcId="{0A88318A-3CF0-4733-93EE-36257570D17F}" destId="{720D4976-2294-4DDF-9E33-8A7AE877F28D}" srcOrd="0" destOrd="4" presId="urn:microsoft.com/office/officeart/2005/8/layout/vList2"/>
    <dgm:cxn modelId="{59A65611-9419-4DAA-BE05-A70F5BEAD95D}" type="presParOf" srcId="{6FEFF297-06A3-497D-8721-6BBB489224B1}" destId="{56B72B15-730F-48CA-BF74-B2AF12A7F763}" srcOrd="0" destOrd="0" presId="urn:microsoft.com/office/officeart/2005/8/layout/vList2"/>
    <dgm:cxn modelId="{77049285-421A-47BE-A2A7-A32D65D51AD9}" type="presParOf" srcId="{6FEFF297-06A3-497D-8721-6BBB489224B1}" destId="{720D4976-2294-4DDF-9E33-8A7AE877F28D}" srcOrd="1" destOrd="0" presId="urn:microsoft.com/office/officeart/2005/8/layout/vList2"/>
    <dgm:cxn modelId="{A87045AD-7B01-4FEA-AD9C-357D662D13D6}" type="presParOf" srcId="{6FEFF297-06A3-497D-8721-6BBB489224B1}" destId="{D401A2CC-5A9B-4C4E-AAB3-645DC3A43E4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AB875-5805-4A14-909C-48B2ACBFBF90}">
      <dsp:nvSpPr>
        <dsp:cNvPr id="0" name=""/>
        <dsp:cNvSpPr/>
      </dsp:nvSpPr>
      <dsp:spPr>
        <a:xfrm>
          <a:off x="32193" y="9090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6241C-ABE0-46F7-8D56-E0671D1AC4B2}">
      <dsp:nvSpPr>
        <dsp:cNvPr id="0" name=""/>
        <dsp:cNvSpPr/>
      </dsp:nvSpPr>
      <dsp:spPr>
        <a:xfrm>
          <a:off x="22061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A94A8D-4013-40B2-BB06-BD7376CDB1FD}">
      <dsp:nvSpPr>
        <dsp:cNvPr id="0" name=""/>
        <dsp:cNvSpPr/>
      </dsp:nvSpPr>
      <dsp:spPr>
        <a:xfrm>
          <a:off x="112170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When is latent class analysis (LCA) model useful?</a:t>
          </a:r>
        </a:p>
      </dsp:txBody>
      <dsp:txXfrm>
        <a:off x="1121706" y="909059"/>
        <a:ext cx="2114937" cy="897246"/>
      </dsp:txXfrm>
    </dsp:sp>
    <dsp:sp modelId="{9D71B52B-BEC7-4AC0-A56F-C57FA267268D}">
      <dsp:nvSpPr>
        <dsp:cNvPr id="0" name=""/>
        <dsp:cNvSpPr/>
      </dsp:nvSpPr>
      <dsp:spPr>
        <a:xfrm>
          <a:off x="3605154" y="909059"/>
          <a:ext cx="897246" cy="897246"/>
        </a:xfrm>
        <a:prstGeom prst="ellipse">
          <a:avLst/>
        </a:prstGeom>
        <a:solidFill>
          <a:schemeClr val="accent2">
            <a:hueOff val="-291073"/>
            <a:satOff val="-16786"/>
            <a:lumOff val="1726"/>
            <a:alphaOff val="0"/>
          </a:schemeClr>
        </a:solidFill>
        <a:ln>
          <a:noFill/>
        </a:ln>
        <a:effectLst/>
      </dsp:spPr>
      <dsp:style>
        <a:lnRef idx="0">
          <a:scrgbClr r="0" g="0" b="0"/>
        </a:lnRef>
        <a:fillRef idx="1">
          <a:scrgbClr r="0" g="0" b="0"/>
        </a:fillRef>
        <a:effectRef idx="0">
          <a:scrgbClr r="0" g="0" b="0"/>
        </a:effectRef>
        <a:fontRef idx="minor"/>
      </dsp:style>
    </dsp:sp>
    <dsp:sp modelId="{021268DE-4D82-4DF3-940B-607370B8F0F2}">
      <dsp:nvSpPr>
        <dsp:cNvPr id="0" name=""/>
        <dsp:cNvSpPr/>
      </dsp:nvSpPr>
      <dsp:spPr>
        <a:xfrm>
          <a:off x="379357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6B405-00B5-459C-A475-5FC2C528AB9F}">
      <dsp:nvSpPr>
        <dsp:cNvPr id="0" name=""/>
        <dsp:cNvSpPr/>
      </dsp:nvSpPr>
      <dsp:spPr>
        <a:xfrm>
          <a:off x="4694667"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dirty="0"/>
            <a:t>What is the LCA model its underlying assumptions?</a:t>
          </a:r>
        </a:p>
      </dsp:txBody>
      <dsp:txXfrm>
        <a:off x="4694667" y="909059"/>
        <a:ext cx="2114937" cy="897246"/>
      </dsp:txXfrm>
    </dsp:sp>
    <dsp:sp modelId="{E1A1C1B1-B2EF-4E6B-A44D-4B33415D0F8E}">
      <dsp:nvSpPr>
        <dsp:cNvPr id="0" name=""/>
        <dsp:cNvSpPr/>
      </dsp:nvSpPr>
      <dsp:spPr>
        <a:xfrm>
          <a:off x="7178116" y="909059"/>
          <a:ext cx="897246" cy="897246"/>
        </a:xfrm>
        <a:prstGeom prst="ellipse">
          <a:avLst/>
        </a:prstGeom>
        <a:solidFill>
          <a:schemeClr val="accent2">
            <a:hueOff val="-582145"/>
            <a:satOff val="-33571"/>
            <a:lumOff val="3451"/>
            <a:alphaOff val="0"/>
          </a:schemeClr>
        </a:solidFill>
        <a:ln>
          <a:noFill/>
        </a:ln>
        <a:effectLst/>
      </dsp:spPr>
      <dsp:style>
        <a:lnRef idx="0">
          <a:scrgbClr r="0" g="0" b="0"/>
        </a:lnRef>
        <a:fillRef idx="1">
          <a:scrgbClr r="0" g="0" b="0"/>
        </a:fillRef>
        <a:effectRef idx="0">
          <a:scrgbClr r="0" g="0" b="0"/>
        </a:effectRef>
        <a:fontRef idx="minor"/>
      </dsp:style>
    </dsp:sp>
    <dsp:sp modelId="{5B64168F-E444-4B1E-A40B-6658DECFE0D9}">
      <dsp:nvSpPr>
        <dsp:cNvPr id="0" name=""/>
        <dsp:cNvSpPr/>
      </dsp:nvSpPr>
      <dsp:spPr>
        <a:xfrm>
          <a:off x="736653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F7AEB-5E72-47F3-B964-A7E92AF3F5A7}">
      <dsp:nvSpPr>
        <dsp:cNvPr id="0" name=""/>
        <dsp:cNvSpPr/>
      </dsp:nvSpPr>
      <dsp:spPr>
        <a:xfrm>
          <a:off x="826762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to run the model via R in SPSS</a:t>
          </a:r>
        </a:p>
      </dsp:txBody>
      <dsp:txXfrm>
        <a:off x="8267629" y="909059"/>
        <a:ext cx="2114937" cy="897246"/>
      </dsp:txXfrm>
    </dsp:sp>
    <dsp:sp modelId="{F7943FD5-20D2-4191-A57D-4A5595FC0E86}">
      <dsp:nvSpPr>
        <dsp:cNvPr id="0" name=""/>
        <dsp:cNvSpPr/>
      </dsp:nvSpPr>
      <dsp:spPr>
        <a:xfrm>
          <a:off x="32193" y="2546238"/>
          <a:ext cx="897246" cy="897246"/>
        </a:xfrm>
        <a:prstGeom prst="ellipse">
          <a:avLst/>
        </a:prstGeom>
        <a:solidFill>
          <a:schemeClr val="accent2">
            <a:hueOff val="-873218"/>
            <a:satOff val="-50357"/>
            <a:lumOff val="5177"/>
            <a:alphaOff val="0"/>
          </a:schemeClr>
        </a:solidFill>
        <a:ln>
          <a:noFill/>
        </a:ln>
        <a:effectLst/>
      </dsp:spPr>
      <dsp:style>
        <a:lnRef idx="0">
          <a:scrgbClr r="0" g="0" b="0"/>
        </a:lnRef>
        <a:fillRef idx="1">
          <a:scrgbClr r="0" g="0" b="0"/>
        </a:fillRef>
        <a:effectRef idx="0">
          <a:scrgbClr r="0" g="0" b="0"/>
        </a:effectRef>
        <a:fontRef idx="minor"/>
      </dsp:style>
    </dsp:sp>
    <dsp:sp modelId="{2DC984CA-9470-47AE-85CF-FF4C85804F83}">
      <dsp:nvSpPr>
        <dsp:cNvPr id="0" name=""/>
        <dsp:cNvSpPr/>
      </dsp:nvSpPr>
      <dsp:spPr>
        <a:xfrm>
          <a:off x="22061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EEF12-F3AC-4693-B8FA-19E42AB42A03}">
      <dsp:nvSpPr>
        <dsp:cNvPr id="0" name=""/>
        <dsp:cNvSpPr/>
      </dsp:nvSpPr>
      <dsp:spPr>
        <a:xfrm>
          <a:off x="112170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are LCA parameters interpreted? </a:t>
          </a:r>
        </a:p>
      </dsp:txBody>
      <dsp:txXfrm>
        <a:off x="1121706" y="2546238"/>
        <a:ext cx="2114937" cy="897246"/>
      </dsp:txXfrm>
    </dsp:sp>
    <dsp:sp modelId="{F1C3A68A-AA85-43D1-A400-A4B615414517}">
      <dsp:nvSpPr>
        <dsp:cNvPr id="0" name=""/>
        <dsp:cNvSpPr/>
      </dsp:nvSpPr>
      <dsp:spPr>
        <a:xfrm>
          <a:off x="3605154" y="2546238"/>
          <a:ext cx="897246" cy="897246"/>
        </a:xfrm>
        <a:prstGeom prst="ellipse">
          <a:avLst/>
        </a:prstGeom>
        <a:solidFill>
          <a:schemeClr val="accent2">
            <a:hueOff val="-1164290"/>
            <a:satOff val="-67142"/>
            <a:lumOff val="6902"/>
            <a:alphaOff val="0"/>
          </a:schemeClr>
        </a:solidFill>
        <a:ln>
          <a:noFill/>
        </a:ln>
        <a:effectLst/>
      </dsp:spPr>
      <dsp:style>
        <a:lnRef idx="0">
          <a:scrgbClr r="0" g="0" b="0"/>
        </a:lnRef>
        <a:fillRef idx="1">
          <a:scrgbClr r="0" g="0" b="0"/>
        </a:fillRef>
        <a:effectRef idx="0">
          <a:scrgbClr r="0" g="0" b="0"/>
        </a:effectRef>
        <a:fontRef idx="minor"/>
      </dsp:style>
    </dsp:sp>
    <dsp:sp modelId="{88F2959B-B9EB-46D5-9651-3D9FB304A7F6}">
      <dsp:nvSpPr>
        <dsp:cNvPr id="0" name=""/>
        <dsp:cNvSpPr/>
      </dsp:nvSpPr>
      <dsp:spPr>
        <a:xfrm>
          <a:off x="379357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9DDE9-8294-4D93-A111-49E86D29256E}">
      <dsp:nvSpPr>
        <dsp:cNvPr id="0" name=""/>
        <dsp:cNvSpPr/>
      </dsp:nvSpPr>
      <dsp:spPr>
        <a:xfrm>
          <a:off x="4694667"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How to determine model fit?</a:t>
          </a:r>
        </a:p>
      </dsp:txBody>
      <dsp:txXfrm>
        <a:off x="4694667" y="2546238"/>
        <a:ext cx="2114937" cy="897246"/>
      </dsp:txXfrm>
    </dsp:sp>
    <dsp:sp modelId="{DE7E3F0A-6E23-4297-BA79-ECA87AE055DC}">
      <dsp:nvSpPr>
        <dsp:cNvPr id="0" name=""/>
        <dsp:cNvSpPr/>
      </dsp:nvSpPr>
      <dsp:spPr>
        <a:xfrm>
          <a:off x="7178116" y="2546238"/>
          <a:ext cx="897246" cy="897246"/>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42531BCF-D0B7-4951-B588-7397ABB66FB6}">
      <dsp:nvSpPr>
        <dsp:cNvPr id="0" name=""/>
        <dsp:cNvSpPr/>
      </dsp:nvSpPr>
      <dsp:spPr>
        <a:xfrm>
          <a:off x="736653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83B0B-2A42-4A7B-85FC-41B078DADE97}">
      <dsp:nvSpPr>
        <dsp:cNvPr id="0" name=""/>
        <dsp:cNvSpPr/>
      </dsp:nvSpPr>
      <dsp:spPr>
        <a:xfrm>
          <a:off x="8166789" y="2546238"/>
          <a:ext cx="231661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Incorporating covariates into the measurement model</a:t>
          </a:r>
        </a:p>
      </dsp:txBody>
      <dsp:txXfrm>
        <a:off x="8166789" y="2546238"/>
        <a:ext cx="231661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51AC9-AD17-EE45-89ED-8E7A7DBD213D}">
      <dsp:nvSpPr>
        <dsp:cNvPr id="0" name=""/>
        <dsp:cNvSpPr/>
      </dsp:nvSpPr>
      <dsp:spPr>
        <a:xfrm>
          <a:off x="2016075" y="294714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5B366EC-BFD5-EA46-B099-84329D82665F}">
      <dsp:nvSpPr>
        <dsp:cNvPr id="0" name=""/>
        <dsp:cNvSpPr/>
      </dsp:nvSpPr>
      <dsp:spPr>
        <a:xfrm>
          <a:off x="2016075" y="1894092"/>
          <a:ext cx="91440" cy="252251"/>
        </a:xfrm>
        <a:custGeom>
          <a:avLst/>
          <a:gdLst/>
          <a:ahLst/>
          <a:cxnLst/>
          <a:rect l="0" t="0" r="0" b="0"/>
          <a:pathLst>
            <a:path>
              <a:moveTo>
                <a:pt x="45720" y="0"/>
              </a:moveTo>
              <a:lnTo>
                <a:pt x="45720" y="25225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AAC20C-DA99-0341-8C05-6EC2C513409E}">
      <dsp:nvSpPr>
        <dsp:cNvPr id="0" name=""/>
        <dsp:cNvSpPr/>
      </dsp:nvSpPr>
      <dsp:spPr>
        <a:xfrm>
          <a:off x="2016075" y="841042"/>
          <a:ext cx="91440" cy="252251"/>
        </a:xfrm>
        <a:custGeom>
          <a:avLst/>
          <a:gdLst/>
          <a:ahLst/>
          <a:cxnLst/>
          <a:rect l="0" t="0" r="0" b="0"/>
          <a:pathLst>
            <a:path>
              <a:moveTo>
                <a:pt x="45720" y="0"/>
              </a:moveTo>
              <a:lnTo>
                <a:pt x="45720" y="252251"/>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8A009A7-2540-B041-9969-6E78DC4CB55F}">
      <dsp:nvSpPr>
        <dsp:cNvPr id="0" name=""/>
        <dsp:cNvSpPr/>
      </dsp:nvSpPr>
      <dsp:spPr>
        <a:xfrm>
          <a:off x="1661396" y="40244"/>
          <a:ext cx="800798" cy="8007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3E6397B-5C93-2940-8F42-6F5BB925930C}">
      <dsp:nvSpPr>
        <dsp:cNvPr id="0" name=""/>
        <dsp:cNvSpPr/>
      </dsp:nvSpPr>
      <dsp:spPr>
        <a:xfrm>
          <a:off x="2462194" y="38242"/>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Society</a:t>
          </a:r>
        </a:p>
      </dsp:txBody>
      <dsp:txXfrm>
        <a:off x="2462194" y="38242"/>
        <a:ext cx="1201197" cy="800798"/>
      </dsp:txXfrm>
    </dsp:sp>
    <dsp:sp modelId="{0623379D-F610-0C4D-8306-D242A11EBBC0}">
      <dsp:nvSpPr>
        <dsp:cNvPr id="0" name=""/>
        <dsp:cNvSpPr/>
      </dsp:nvSpPr>
      <dsp:spPr>
        <a:xfrm>
          <a:off x="1661396" y="1093293"/>
          <a:ext cx="800798" cy="80079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9FF8C30-863E-B44F-912B-0304C23FF75B}">
      <dsp:nvSpPr>
        <dsp:cNvPr id="0" name=""/>
        <dsp:cNvSpPr/>
      </dsp:nvSpPr>
      <dsp:spPr>
        <a:xfrm>
          <a:off x="2462194" y="10912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Community (e.g., Neighborhood Resources)</a:t>
          </a:r>
        </a:p>
      </dsp:txBody>
      <dsp:txXfrm>
        <a:off x="2462194" y="1091291"/>
        <a:ext cx="1201197" cy="800798"/>
      </dsp:txXfrm>
    </dsp:sp>
    <dsp:sp modelId="{AD6A9898-169E-C44B-8693-9DB17E8EFA6A}">
      <dsp:nvSpPr>
        <dsp:cNvPr id="0" name=""/>
        <dsp:cNvSpPr/>
      </dsp:nvSpPr>
      <dsp:spPr>
        <a:xfrm>
          <a:off x="1661396" y="2146343"/>
          <a:ext cx="800798" cy="800798"/>
        </a:xfrm>
        <a:prstGeom prst="ellipse">
          <a:avLst/>
        </a:prstGeom>
        <a:blipFill>
          <a:blip xmlns:r="http://schemas.openxmlformats.org/officeDocument/2006/relationships" r:embed="rId3"/>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B1C5AFA-5F01-564F-BEBF-BC9CF77B9749}">
      <dsp:nvSpPr>
        <dsp:cNvPr id="0" name=""/>
        <dsp:cNvSpPr/>
      </dsp:nvSpPr>
      <dsp:spPr>
        <a:xfrm>
          <a:off x="2462194" y="214434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Relational/Family (e.g., Parental Support</a:t>
          </a:r>
        </a:p>
      </dsp:txBody>
      <dsp:txXfrm>
        <a:off x="2462194" y="2144341"/>
        <a:ext cx="1201197" cy="800798"/>
      </dsp:txXfrm>
    </dsp:sp>
    <dsp:sp modelId="{43044CFA-542D-3644-9D70-ED0BD4A415C1}">
      <dsp:nvSpPr>
        <dsp:cNvPr id="0" name=""/>
        <dsp:cNvSpPr/>
      </dsp:nvSpPr>
      <dsp:spPr>
        <a:xfrm>
          <a:off x="1661396" y="3199393"/>
          <a:ext cx="800798" cy="800798"/>
        </a:xfrm>
        <a:prstGeom prst="ellipse">
          <a:avLst/>
        </a:prstGeom>
        <a:blipFill>
          <a:blip xmlns:r="http://schemas.openxmlformats.org/officeDocument/2006/relationships" r:embed="rId4"/>
          <a:srcRect/>
          <a:stretch>
            <a:fillRect l="-17000" r="-17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943F8CE-1CF7-3847-8056-CBCAA79D4E27}">
      <dsp:nvSpPr>
        <dsp:cNvPr id="0" name=""/>
        <dsp:cNvSpPr/>
      </dsp:nvSpPr>
      <dsp:spPr>
        <a:xfrm>
          <a:off x="2462194" y="3197391"/>
          <a:ext cx="1201197" cy="800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Individual (e.g., Age, Gender)</a:t>
          </a:r>
        </a:p>
      </dsp:txBody>
      <dsp:txXfrm>
        <a:off x="2462194" y="3197391"/>
        <a:ext cx="1201197" cy="8007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72B15-730F-48CA-BF74-B2AF12A7F763}">
      <dsp:nvSpPr>
        <dsp:cNvPr id="0" name=""/>
        <dsp:cNvSpPr/>
      </dsp:nvSpPr>
      <dsp:spPr>
        <a:xfrm>
          <a:off x="0" y="933"/>
          <a:ext cx="11323983"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have gender as a covariate</a:t>
          </a:r>
        </a:p>
      </dsp:txBody>
      <dsp:txXfrm>
        <a:off x="28100" y="29033"/>
        <a:ext cx="11267783" cy="519439"/>
      </dsp:txXfrm>
    </dsp:sp>
    <dsp:sp modelId="{720D4976-2294-4DDF-9E33-8A7AE877F28D}">
      <dsp:nvSpPr>
        <dsp:cNvPr id="0" name=""/>
        <dsp:cNvSpPr/>
      </dsp:nvSpPr>
      <dsp:spPr>
        <a:xfrm>
          <a:off x="0" y="576573"/>
          <a:ext cx="11323983" cy="263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536"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We are predicting whether females (males) are more likely to be in class </a:t>
          </a:r>
        </a:p>
        <a:p>
          <a:pPr marL="342900" lvl="2" indent="-171450" algn="l" defTabSz="844550">
            <a:lnSpc>
              <a:spcPct val="90000"/>
            </a:lnSpc>
            <a:spcBef>
              <a:spcPct val="0"/>
            </a:spcBef>
            <a:spcAft>
              <a:spcPct val="20000"/>
            </a:spcAft>
            <a:buChar char="•"/>
          </a:pPr>
          <a:r>
            <a:rPr lang="en-US" sz="1900" kern="1200"/>
            <a:t>1 v 2</a:t>
          </a:r>
        </a:p>
        <a:p>
          <a:pPr marL="342900" lvl="2" indent="-171450" algn="l" defTabSz="844550">
            <a:lnSpc>
              <a:spcPct val="90000"/>
            </a:lnSpc>
            <a:spcBef>
              <a:spcPct val="0"/>
            </a:spcBef>
            <a:spcAft>
              <a:spcPct val="20000"/>
            </a:spcAft>
            <a:buChar char="•"/>
          </a:pPr>
          <a:r>
            <a:rPr lang="en-US" sz="1900" kern="1200"/>
            <a:t>1 v 3</a:t>
          </a:r>
        </a:p>
        <a:p>
          <a:pPr marL="342900" lvl="2" indent="-171450" algn="l" defTabSz="844550">
            <a:lnSpc>
              <a:spcPct val="90000"/>
            </a:lnSpc>
            <a:spcBef>
              <a:spcPct val="0"/>
            </a:spcBef>
            <a:spcAft>
              <a:spcPct val="20000"/>
            </a:spcAft>
            <a:buChar char="•"/>
          </a:pPr>
          <a:r>
            <a:rPr lang="en-US" sz="1900" kern="1200"/>
            <a:t>1 v 4</a:t>
          </a:r>
        </a:p>
        <a:p>
          <a:pPr marL="342900" lvl="2" indent="-171450" algn="l" defTabSz="844550">
            <a:lnSpc>
              <a:spcPct val="90000"/>
            </a:lnSpc>
            <a:spcBef>
              <a:spcPct val="0"/>
            </a:spcBef>
            <a:spcAft>
              <a:spcPct val="20000"/>
            </a:spcAft>
            <a:buChar char="•"/>
          </a:pPr>
          <a:r>
            <a:rPr lang="en-US" sz="1900" kern="1200"/>
            <a:t>2 v 4</a:t>
          </a:r>
        </a:p>
        <a:p>
          <a:pPr marL="342900" lvl="2" indent="-171450" algn="l" defTabSz="844550">
            <a:lnSpc>
              <a:spcPct val="90000"/>
            </a:lnSpc>
            <a:spcBef>
              <a:spcPct val="0"/>
            </a:spcBef>
            <a:spcAft>
              <a:spcPct val="20000"/>
            </a:spcAft>
            <a:buChar char="•"/>
          </a:pPr>
          <a:r>
            <a:rPr lang="en-US" sz="1900" kern="1200"/>
            <a:t>2 v 3</a:t>
          </a:r>
        </a:p>
        <a:p>
          <a:pPr marL="342900" lvl="2" indent="-171450" algn="l" defTabSz="844550">
            <a:lnSpc>
              <a:spcPct val="90000"/>
            </a:lnSpc>
            <a:spcBef>
              <a:spcPct val="0"/>
            </a:spcBef>
            <a:spcAft>
              <a:spcPct val="20000"/>
            </a:spcAft>
            <a:buChar char="•"/>
          </a:pPr>
          <a:r>
            <a:rPr lang="en-US" sz="1900" kern="1200"/>
            <a:t>3 v 4</a:t>
          </a:r>
        </a:p>
        <a:p>
          <a:pPr marL="171450" lvl="1" indent="-171450" algn="l" defTabSz="844550">
            <a:lnSpc>
              <a:spcPct val="90000"/>
            </a:lnSpc>
            <a:spcBef>
              <a:spcPct val="0"/>
            </a:spcBef>
            <a:spcAft>
              <a:spcPct val="20000"/>
            </a:spcAft>
            <a:buChar char="•"/>
          </a:pPr>
          <a:r>
            <a:rPr lang="en-US" sz="1900" kern="1200" dirty="0"/>
            <a:t>But, the software selects only </a:t>
          </a:r>
          <a:r>
            <a:rPr lang="en-US" sz="1900" b="1" kern="1200" dirty="0"/>
            <a:t>one class </a:t>
          </a:r>
          <a:r>
            <a:rPr lang="en-US" sz="1900" kern="1200" dirty="0"/>
            <a:t>for comparison (class 1)</a:t>
          </a:r>
        </a:p>
      </dsp:txBody>
      <dsp:txXfrm>
        <a:off x="0" y="576573"/>
        <a:ext cx="11323983" cy="2633040"/>
      </dsp:txXfrm>
    </dsp:sp>
    <dsp:sp modelId="{D401A2CC-5A9B-4C4E-AAB3-645DC3A43E4E}">
      <dsp:nvSpPr>
        <dsp:cNvPr id="0" name=""/>
        <dsp:cNvSpPr/>
      </dsp:nvSpPr>
      <dsp:spPr>
        <a:xfrm>
          <a:off x="0" y="3209614"/>
          <a:ext cx="11323983"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What do you expect</a:t>
          </a:r>
        </a:p>
      </dsp:txBody>
      <dsp:txXfrm>
        <a:off x="28100" y="3237714"/>
        <a:ext cx="11267783" cy="51943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21:23:41.224"/>
    </inkml:context>
    <inkml:brush xml:id="br0">
      <inkml:brushProperty name="width" value="0.05" units="cm"/>
      <inkml:brushProperty name="height" value="0.05" units="cm"/>
      <inkml:brushProperty name="color" value="#008C3A"/>
    </inkml:brush>
  </inkml:definitions>
  <inkml:trace contextRef="#ctx0" brushRef="#br0">0 20 24575,'7'-20'0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0T22:26:30.144"/>
    </inkml:context>
    <inkml:brush xml:id="br0">
      <inkml:brushProperty name="width" value="0.05" units="cm"/>
      <inkml:brushProperty name="height" value="0.05" units="cm"/>
      <inkml:brushProperty name="color" value="#E71224"/>
    </inkml:brush>
  </inkml:definitions>
  <inkml:trace contextRef="#ctx0" brushRef="#br0">3342 263 24575,'-178'1'0,"1"8"0,-257 46 0,-202 112 0,15 60 0,526-185 0,2 5 0,2 4 0,3 4 0,-133 107 0,77-37 0,35-29 0,105-93 0,-335 297 0,296-267 0,35-27 0,0-1 0,1 1 0,-1 0 0,1 1 0,-12 13 0,17-17 0,1-1 0,-1 1 0,1 0 0,0-1 0,0 1 0,0 0 0,0 0 0,1 0 0,-1 0 0,1 0 0,-1 0 0,1 0 0,0 0 0,0 0 0,0 0 0,1 0 0,-1 0 0,1 0 0,0 0 0,-1-1 0,1 1 0,0 0 0,3 4 0,2 5 0,2 0 0,-1 0 0,1-1 0,1 0 0,0 0 0,1-1 0,11 10 0,80 60 0,-100-80 0,24 17 0,1-2 0,1 0 0,1-2 0,0-1 0,1-1 0,0-1 0,50 10 0,17-5 0,103 4 0,-157-16 0,983 43-526,-459-41 411,286 11 125,-602-4 9,627 49 593,-312-37-612,-550-25 0,-1 0 0,1-1 0,0 0 0,0-1 0,22-8 0,66-35 0,-91 40 0,85-35 0,-64 28 0,-1-1 0,54-31 0,-31 10 0,72-52 0,-110 73 0,-1 0 0,-1-1 0,0 0 0,-1-2 0,15-22 0,-18 22 0,0 0 0,-1-1 0,-1 0 0,-1-1 0,-1 0 0,-1 0 0,0 0 0,-1-1 0,-1 0 0,-1 0 0,0-36 0,-2 20 0,-2 0 0,-7-37 0,5 55 0,-1 1 0,0-1 0,-1 1 0,-1 0 0,-1 1 0,-10-18 0,-14-18 0,-2 2 0,-73-84 0,-95-75 0,126 134 0,23 26 0,-3 3 0,-1 3 0,-2 2 0,-2 2 0,-98-45 0,123 68 0,-2 3 0,-52-14 0,-22-7 0,-78-51 0,32 13 0,113 54 0,0-1 0,1-3 0,1-1 0,2-2 0,-48-37 0,81 56 0,-1 1 0,-1-1 0,1 1 0,-1 1 0,0 0 0,0 0 0,0 1 0,0 0 0,0 0 0,-1 1 0,0 1 0,1-1 0,-1 2 0,0-1 0,0 1 0,1 1 0,-1 0 0,0 0 0,1 1 0,-1 0 0,1 0 0,0 1 0,-1 1 0,1-1 0,1 1 0,-1 1 0,0 0 0,1 0 0,-12 11 0,-4 4 0,-1 3 0,-41 28 0,57-45 0,0-1 0,-1 0 0,0 0 0,0-1 0,0 0 0,0 0 0,0-1 0,-19 2 0,13-3 0,2 1 0,-1 0 0,0 1 0,1 0 0,-1 1 0,1 1 0,-21 12 0,-67 26-1365,80-34-5461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400B9-CA8A-4075-96AE-C0052DFFDC32}"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23CB8-5EDD-48F3-BC20-E0F7BEA8052D}" type="slidenum">
              <a:rPr lang="en-US" smtClean="0"/>
              <a:t>‹#›</a:t>
            </a:fld>
            <a:endParaRPr lang="en-US"/>
          </a:p>
        </p:txBody>
      </p:sp>
    </p:spTree>
    <p:extLst>
      <p:ext uri="{BB962C8B-B14F-4D97-AF65-F5344CB8AC3E}">
        <p14:creationId xmlns:p14="http://schemas.microsoft.com/office/powerpoint/2010/main" val="159608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only difference between the Latent Class and Latent Profile models is that the profile models have continuous </a:t>
            </a:r>
            <a:r>
              <a:rPr lang="en-US" i="1" dirty="0"/>
              <a:t>Y’</a:t>
            </a:r>
            <a:r>
              <a:rPr lang="en-US" dirty="0"/>
              <a:t>s and we are not estimating conditional class probabilities we are estimating conditional means of continuous variables</a:t>
            </a:r>
          </a:p>
        </p:txBody>
      </p:sp>
      <p:sp>
        <p:nvSpPr>
          <p:cNvPr id="4" name="Slide Number Placeholder 3"/>
          <p:cNvSpPr>
            <a:spLocks noGrp="1"/>
          </p:cNvSpPr>
          <p:nvPr>
            <p:ph type="sldNum" sz="quarter" idx="5"/>
          </p:nvPr>
        </p:nvSpPr>
        <p:spPr/>
        <p:txBody>
          <a:bodyPr/>
          <a:lstStyle/>
          <a:p>
            <a:fld id="{BC823CB8-5EDD-48F3-BC20-E0F7BEA8052D}" type="slidenum">
              <a:rPr lang="en-US" smtClean="0"/>
              <a:t>5</a:t>
            </a:fld>
            <a:endParaRPr lang="en-US"/>
          </a:p>
        </p:txBody>
      </p:sp>
    </p:spTree>
    <p:extLst>
      <p:ext uri="{BB962C8B-B14F-4D97-AF65-F5344CB8AC3E}">
        <p14:creationId xmlns:p14="http://schemas.microsoft.com/office/powerpoint/2010/main" val="3648340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SPSS module does not give us all of these numbers, but it gives the most important ones</a:t>
            </a:r>
          </a:p>
        </p:txBody>
      </p:sp>
      <p:sp>
        <p:nvSpPr>
          <p:cNvPr id="4" name="Slide Number Placeholder 3"/>
          <p:cNvSpPr>
            <a:spLocks noGrp="1"/>
          </p:cNvSpPr>
          <p:nvPr>
            <p:ph type="sldNum" sz="quarter" idx="5"/>
          </p:nvPr>
        </p:nvSpPr>
        <p:spPr/>
        <p:txBody>
          <a:bodyPr/>
          <a:lstStyle/>
          <a:p>
            <a:fld id="{BC823CB8-5EDD-48F3-BC20-E0F7BEA8052D}" type="slidenum">
              <a:rPr lang="en-US" smtClean="0"/>
              <a:t>18</a:t>
            </a:fld>
            <a:endParaRPr lang="en-US"/>
          </a:p>
        </p:txBody>
      </p:sp>
    </p:spTree>
    <p:extLst>
      <p:ext uri="{BB962C8B-B14F-4D97-AF65-F5344CB8AC3E}">
        <p14:creationId xmlns:p14="http://schemas.microsoft.com/office/powerpoint/2010/main" val="985644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DFEF-35E9-D99D-A71D-4FF9B2DD9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68106-2AEA-F886-BEB6-81CCD6D41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4B2C0-D634-49DF-C49C-7C565BC48271}"/>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0E26691-6806-22EF-9B78-4DA6D59B3E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7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9664D-68C2-3DF2-B17A-B3AC9C1FB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2BDEC-F820-2E72-CA2F-025B8946A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C2FDA-F981-5C9E-F6F2-3F7AACE396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FEA58-4B2C-1954-FFD3-844BC4A9A6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96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A001F-DB9E-9BAC-55F4-9A444BF3B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29580-EB23-FFA3-5414-22022CB3F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EAFC5-9C03-66C9-C857-E44A28101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A2C96B-A7F0-869D-1EE0-6F4FB9CD64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580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EA699-90D6-AE35-5A07-E3108D7D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AC041-10DC-597A-91E2-1281DF9D9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4790D-AC0A-5B59-1410-254E7DD74C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FA167D-6083-5BBC-BDCB-E89517CA12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445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65033-F5F6-A46F-810A-EFAFF7FFC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1C9867-5EA0-6D2E-9062-44798D8C6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6BEC92-D2F2-BA9C-D5D9-06E97C1B77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2E5487-B2E2-E0DA-00C1-3AA65B50F8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2DE80-C339-E199-BF54-F0AE3CC0D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9E5874-A1F7-1B8C-8259-69E741D70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EAF38-41CE-D5C5-7AED-4DD3FBB6A4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9B64B5C-5410-0534-140C-1ACD3B3213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79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874B-038A-8813-8565-5FB8B2D55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6020A-F8FA-5AEA-CCD6-71B1E1919B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EE6B9-E53D-D1B1-CA72-2B13085D95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F9625A-D389-A41D-9113-E625F58A35C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848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E7E5-1B26-F94D-EA45-90E92D39A1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F1F95-C470-3539-340F-70B1D74D2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AE42C-B1A4-6AC6-7534-8BCA6D01BE2E}"/>
              </a:ext>
            </a:extLst>
          </p:cNvPr>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1D58B53-CB40-6836-2DA7-BCB1371E4E4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630F27-1FF9-4D95-9591-088A75736F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34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7FA1F-40B2-4851-8430-28DB36246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3B1EAE-4128-E981-6622-B6BBB34327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F25D8-29A1-2E9E-7202-0EBD72A67527}"/>
              </a:ext>
            </a:extLst>
          </p:cNvPr>
          <p:cNvSpPr>
            <a:spLocks noGrp="1"/>
          </p:cNvSpPr>
          <p:nvPr>
            <p:ph type="body" idx="1"/>
          </p:nvPr>
        </p:nvSpPr>
        <p:spPr/>
        <p:txBody>
          <a:bodyPr/>
          <a:lstStyle/>
          <a:p>
            <a:r>
              <a:rPr lang="en-US" dirty="0"/>
              <a:t>This plot shows the sum score on the x-axis and different outcomes on the y-axis including PHQ score which is a measure of depressive symptoms, HIV risk taking behavior such as sharing needles and not wearing a condom, and problem drinking. </a:t>
            </a:r>
          </a:p>
          <a:p>
            <a:r>
              <a:rPr lang="en-US" dirty="0"/>
              <a:t>In all cases, as ACE score increases, the probability of endorsing these negative behaviors increases as well. </a:t>
            </a:r>
          </a:p>
          <a:p>
            <a:r>
              <a:rPr lang="en-US" dirty="0"/>
              <a:t>For example, the probability of a PHQ score greater than 10 (clinically relevant depression) is around .3 for respondents with 11 ACEs. </a:t>
            </a:r>
          </a:p>
          <a:p>
            <a:r>
              <a:rPr lang="en-US" dirty="0"/>
              <a:t>In contrast, individuals with no ACEs have a 0 probability of a PHQ score greater than 10.</a:t>
            </a:r>
          </a:p>
        </p:txBody>
      </p:sp>
      <p:sp>
        <p:nvSpPr>
          <p:cNvPr id="4" name="Slide Number Placeholder 3">
            <a:extLst>
              <a:ext uri="{FF2B5EF4-FFF2-40B4-BE49-F238E27FC236}">
                <a16:creationId xmlns:a16="http://schemas.microsoft.com/office/drawing/2014/main" id="{7CDAD78A-C6FB-8F4B-B30E-1190E0961C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50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6</a:t>
            </a:fld>
            <a:endParaRPr lang="en-US"/>
          </a:p>
        </p:txBody>
      </p:sp>
    </p:spTree>
    <p:extLst>
      <p:ext uri="{BB962C8B-B14F-4D97-AF65-F5344CB8AC3E}">
        <p14:creationId xmlns:p14="http://schemas.microsoft.com/office/powerpoint/2010/main" val="16138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B6C41-7D29-9975-775C-DDE580DED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30CA-2DEB-AC4C-E221-E9CB8CD93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9C9B8-88A1-47CF-4ADC-F961A18B4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A70D40-4CB2-5AB9-0A97-E7FDA29EF8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464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95B7-1AAC-FB7E-DC69-AA891F695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4693A-7048-D672-E396-139B06703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5F10-95D8-D8A4-66CC-002B10CB5965}"/>
              </a:ext>
            </a:extLst>
          </p:cNvPr>
          <p:cNvSpPr>
            <a:spLocks noGrp="1"/>
          </p:cNvSpPr>
          <p:nvPr>
            <p:ph type="body" idx="1"/>
          </p:nvPr>
        </p:nvSpPr>
        <p:spPr/>
        <p:txBody>
          <a:bodyPr/>
          <a:lstStyle/>
          <a:p>
            <a:r>
              <a:rPr lang="en-US" dirty="0"/>
              <a:t>Here we have the Latent Classes compared to the ACE sum score. </a:t>
            </a:r>
          </a:p>
          <a:p>
            <a:r>
              <a:rPr lang="en-US" dirty="0"/>
              <a:t>Focusing on the first row, we see that the 56.3% of youth in the low adversity, or normative class, have less than 1 ACE on average. </a:t>
            </a:r>
          </a:p>
          <a:p>
            <a:r>
              <a:rPr lang="en-US" dirty="0"/>
              <a:t>The 30.3% of youth living in the emotionally abusive alcoholic class have about 2.89 ACEs on average, etc. </a:t>
            </a:r>
          </a:p>
          <a:p>
            <a:r>
              <a:rPr lang="en-US" dirty="0"/>
              <a:t>The chart also shows the ACE distribution for each class. </a:t>
            </a:r>
          </a:p>
          <a:p>
            <a:r>
              <a:rPr lang="en-US" dirty="0"/>
              <a:t>Focusing on the columns we see that 64.5% of youth in the normative class have no ACEs whereas 33.1% have 1 and 2.4% have 2. </a:t>
            </a:r>
          </a:p>
          <a:p>
            <a:r>
              <a:rPr lang="en-US" dirty="0"/>
              <a:t>None of the youth in the low adversity class have 3 or more ACEs.</a:t>
            </a:r>
          </a:p>
          <a:p>
            <a:endParaRPr lang="en-US" dirty="0"/>
          </a:p>
          <a:p>
            <a:r>
              <a:rPr lang="en-US" dirty="0"/>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have not had nearly the same experiences growing up.</a:t>
            </a:r>
          </a:p>
        </p:txBody>
      </p:sp>
      <p:sp>
        <p:nvSpPr>
          <p:cNvPr id="4" name="Slide Number Placeholder 3">
            <a:extLst>
              <a:ext uri="{FF2B5EF4-FFF2-40B4-BE49-F238E27FC236}">
                <a16:creationId xmlns:a16="http://schemas.microsoft.com/office/drawing/2014/main" id="{83A5D812-902D-41AE-7CE8-DB841AA2E4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5E5E6-C4A7-6C46-8F23-5133E41133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0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31</a:t>
            </a:fld>
            <a:endParaRPr lang="en-US"/>
          </a:p>
        </p:txBody>
      </p:sp>
    </p:spTree>
    <p:extLst>
      <p:ext uri="{BB962C8B-B14F-4D97-AF65-F5344CB8AC3E}">
        <p14:creationId xmlns:p14="http://schemas.microsoft.com/office/powerpoint/2010/main" val="156761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these are the same as the descriptive stats for each variable…</a:t>
            </a:r>
          </a:p>
        </p:txBody>
      </p:sp>
      <p:sp>
        <p:nvSpPr>
          <p:cNvPr id="4" name="Slide Number Placeholder 3"/>
          <p:cNvSpPr>
            <a:spLocks noGrp="1"/>
          </p:cNvSpPr>
          <p:nvPr>
            <p:ph type="sldNum" sz="quarter" idx="5"/>
          </p:nvPr>
        </p:nvSpPr>
        <p:spPr/>
        <p:txBody>
          <a:bodyPr/>
          <a:lstStyle/>
          <a:p>
            <a:fld id="{BC823CB8-5EDD-48F3-BC20-E0F7BEA8052D}" type="slidenum">
              <a:rPr lang="en-US" smtClean="0"/>
              <a:t>33</a:t>
            </a:fld>
            <a:endParaRPr lang="en-US"/>
          </a:p>
        </p:txBody>
      </p:sp>
    </p:spTree>
    <p:extLst>
      <p:ext uri="{BB962C8B-B14F-4D97-AF65-F5344CB8AC3E}">
        <p14:creationId xmlns:p14="http://schemas.microsoft.com/office/powerpoint/2010/main" val="250982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two classes overlap and can be considered ‘low/no’ Aces and so I went with the four class model before settling on the 3 class model</a:t>
            </a:r>
          </a:p>
          <a:p>
            <a:r>
              <a:rPr lang="en-US" dirty="0"/>
              <a:t>There is better separation in the 3 class model</a:t>
            </a:r>
          </a:p>
        </p:txBody>
      </p:sp>
      <p:sp>
        <p:nvSpPr>
          <p:cNvPr id="4" name="Slide Number Placeholder 3"/>
          <p:cNvSpPr>
            <a:spLocks noGrp="1"/>
          </p:cNvSpPr>
          <p:nvPr>
            <p:ph type="sldNum" sz="quarter" idx="5"/>
          </p:nvPr>
        </p:nvSpPr>
        <p:spPr/>
        <p:txBody>
          <a:bodyPr/>
          <a:lstStyle/>
          <a:p>
            <a:fld id="{BC823CB8-5EDD-48F3-BC20-E0F7BEA8052D}" type="slidenum">
              <a:rPr lang="en-US" smtClean="0"/>
              <a:t>41</a:t>
            </a:fld>
            <a:endParaRPr lang="en-US"/>
          </a:p>
        </p:txBody>
      </p:sp>
    </p:spTree>
    <p:extLst>
      <p:ext uri="{BB962C8B-B14F-4D97-AF65-F5344CB8AC3E}">
        <p14:creationId xmlns:p14="http://schemas.microsoft.com/office/powerpoint/2010/main" val="53198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196A-FDB2-F6E8-5584-D214DC1BC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15CCF-5AAC-BFAD-4CD0-941F340882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81BCE-6E55-6881-CC09-1D68075CBA3C}"/>
              </a:ext>
            </a:extLst>
          </p:cNvPr>
          <p:cNvSpPr>
            <a:spLocks noGrp="1"/>
          </p:cNvSpPr>
          <p:nvPr>
            <p:ph type="body" idx="1"/>
          </p:nvPr>
        </p:nvSpPr>
        <p:spPr/>
        <p:txBody>
          <a:bodyPr/>
          <a:lstStyle/>
          <a:p>
            <a:r>
              <a:rPr lang="en-US" dirty="0"/>
              <a:t>The comparison class is the familiar ‘omitted’ class</a:t>
            </a:r>
          </a:p>
        </p:txBody>
      </p:sp>
      <p:sp>
        <p:nvSpPr>
          <p:cNvPr id="4" name="Slide Number Placeholder 3">
            <a:extLst>
              <a:ext uri="{FF2B5EF4-FFF2-40B4-BE49-F238E27FC236}">
                <a16:creationId xmlns:a16="http://schemas.microsoft.com/office/drawing/2014/main" id="{B81FBB23-1C34-D74C-ED8B-DCF94E7F5D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28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7</a:t>
            </a:fld>
            <a:endParaRPr lang="en-US"/>
          </a:p>
        </p:txBody>
      </p:sp>
    </p:spTree>
    <p:extLst>
      <p:ext uri="{BB962C8B-B14F-4D97-AF65-F5344CB8AC3E}">
        <p14:creationId xmlns:p14="http://schemas.microsoft.com/office/powerpoint/2010/main" val="66462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In statistics, a mixture model is a probabilistic model for representing the presence of subpopulations within an overall population, without requiring that an observed data set should identify the sub-population to which an individual observation belongs.</a:t>
            </a:r>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8</a:t>
            </a:fld>
            <a:endParaRPr lang="en-US"/>
          </a:p>
        </p:txBody>
      </p:sp>
    </p:spTree>
    <p:extLst>
      <p:ext uri="{BB962C8B-B14F-4D97-AF65-F5344CB8AC3E}">
        <p14:creationId xmlns:p14="http://schemas.microsoft.com/office/powerpoint/2010/main" val="119337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955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run a Latent Class Analysis (LCA) on these PTSD indicators, the </a:t>
            </a:r>
            <a:r>
              <a:rPr lang="en-US" b="1" dirty="0"/>
              <a:t>mixture assumption</a:t>
            </a:r>
            <a:r>
              <a:rPr lang="en-US" dirty="0"/>
              <a:t> implies that there is an </a:t>
            </a:r>
            <a:r>
              <a:rPr lang="en-US" i="1" dirty="0"/>
              <a:t>unobserved categorical variable</a:t>
            </a:r>
            <a:r>
              <a:rPr lang="en-US" dirty="0"/>
              <a:t>—a latent class variable—that divides the population into a </a:t>
            </a:r>
            <a:r>
              <a:rPr lang="en-US" b="1" dirty="0"/>
              <a:t>finite number of distinct subgroups or “types”</a:t>
            </a:r>
            <a:r>
              <a:rPr lang="en-US" dirty="0"/>
              <a:t> of individuals. </a:t>
            </a:r>
          </a:p>
          <a:p>
            <a:r>
              <a:rPr lang="en-US" dirty="0"/>
              <a:t>Each class represents a different PTSD profile. </a:t>
            </a:r>
          </a:p>
          <a:p>
            <a:r>
              <a:rPr lang="en-US" dirty="0"/>
              <a:t>For example, one class might be characterized by high probabilities of all symptoms, another by mostly avoidance symptoms, and another by mild or no symptoms. </a:t>
            </a:r>
          </a:p>
          <a:p>
            <a:r>
              <a:rPr lang="en-US" dirty="0"/>
              <a:t>So, this assumption means we believe people are not just more or less symptomatic along a continuum, but actually belong to </a:t>
            </a:r>
            <a:r>
              <a:rPr lang="en-US" b="1" dirty="0"/>
              <a:t>qualitatively different groups</a:t>
            </a:r>
            <a:r>
              <a:rPr lang="en-US" dirty="0"/>
              <a:t> based on their symptom patterns.</a:t>
            </a:r>
          </a:p>
          <a:p>
            <a:endParaRPr lang="en-US" dirty="0"/>
          </a:p>
          <a:p>
            <a:r>
              <a:rPr lang="en-US" dirty="0"/>
              <a:t>Now, regarding the </a:t>
            </a:r>
            <a:r>
              <a:rPr lang="en-US" b="1" dirty="0"/>
              <a:t>local independence assumption</a:t>
            </a:r>
            <a:r>
              <a:rPr lang="en-US" dirty="0"/>
              <a:t>: if "avoidance of people" and "avoidance of places" are both indicators of the same latent construct, we might expect them to be correlated. </a:t>
            </a:r>
          </a:p>
          <a:p>
            <a:r>
              <a:rPr lang="en-US" dirty="0"/>
              <a:t>But the local independence assumption says that </a:t>
            </a:r>
            <a:r>
              <a:rPr lang="en-US" b="1" dirty="0"/>
              <a:t>once we account for class membership</a:t>
            </a:r>
            <a:r>
              <a:rPr lang="en-US" dirty="0"/>
              <a:t>, these two variables should be </a:t>
            </a:r>
            <a:r>
              <a:rPr lang="en-US" b="1" dirty="0"/>
              <a:t>statistically independent</a:t>
            </a:r>
            <a:r>
              <a:rPr lang="en-US" dirty="0"/>
              <a:t>. </a:t>
            </a:r>
          </a:p>
          <a:p>
            <a:r>
              <a:rPr lang="en-US" dirty="0"/>
              <a:t>In other words, any association between those two items should be fully explained by the latent class structure. </a:t>
            </a:r>
          </a:p>
          <a:p>
            <a:r>
              <a:rPr lang="en-US" dirty="0"/>
              <a:t>If they're still correlated </a:t>
            </a:r>
            <a:r>
              <a:rPr lang="en-US" i="1" dirty="0"/>
              <a:t>within</a:t>
            </a:r>
            <a:r>
              <a:rPr lang="en-US" dirty="0"/>
              <a:t> a class, that may suggest </a:t>
            </a:r>
            <a:r>
              <a:rPr lang="en-US" b="1" dirty="0"/>
              <a:t>local dependence</a:t>
            </a:r>
            <a:r>
              <a:rPr lang="en-US" dirty="0"/>
              <a:t>, and that the model isn’t fully capturing the relationships between variables—maybe because the latent class structure is </a:t>
            </a:r>
            <a:r>
              <a:rPr lang="en-US" dirty="0" err="1"/>
              <a:t>misspecified</a:t>
            </a:r>
            <a:r>
              <a:rPr lang="en-US" dirty="0"/>
              <a:t>, or because there’s an unmodeled dimension (like a shared avoidance factor) operating </a:t>
            </a:r>
            <a:r>
              <a:rPr lang="en-US" i="1" dirty="0"/>
              <a:t>within</a:t>
            </a:r>
            <a:r>
              <a:rPr lang="en-US" dirty="0"/>
              <a:t> classes.</a:t>
            </a:r>
          </a:p>
          <a:p>
            <a:endParaRPr lang="en-US" dirty="0"/>
          </a:p>
          <a:p>
            <a:endParaRPr lang="en-US" dirty="0"/>
          </a:p>
        </p:txBody>
      </p:sp>
      <p:sp>
        <p:nvSpPr>
          <p:cNvPr id="4" name="Slide Number Placeholder 3"/>
          <p:cNvSpPr>
            <a:spLocks noGrp="1"/>
          </p:cNvSpPr>
          <p:nvPr>
            <p:ph type="sldNum" sz="quarter" idx="5"/>
          </p:nvPr>
        </p:nvSpPr>
        <p:spPr/>
        <p:txBody>
          <a:bodyPr/>
          <a:lstStyle/>
          <a:p>
            <a:fld id="{BC823CB8-5EDD-48F3-BC20-E0F7BEA8052D}" type="slidenum">
              <a:rPr lang="en-US" smtClean="0"/>
              <a:t>10</a:t>
            </a:fld>
            <a:endParaRPr lang="en-US"/>
          </a:p>
        </p:txBody>
      </p:sp>
    </p:spTree>
    <p:extLst>
      <p:ext uri="{BB962C8B-B14F-4D97-AF65-F5344CB8AC3E}">
        <p14:creationId xmlns:p14="http://schemas.microsoft.com/office/powerpoint/2010/main" val="220265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81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researchers found 3 classes best described the frailty concept</a:t>
            </a:r>
          </a:p>
          <a:p>
            <a:r>
              <a:rPr lang="en-US" dirty="0"/>
              <a:t>Of note is that these classes differ </a:t>
            </a:r>
            <a:r>
              <a:rPr lang="en-US" i="1" dirty="0"/>
              <a:t>by degree </a:t>
            </a:r>
            <a:r>
              <a:rPr lang="en-US" i="0" dirty="0"/>
              <a:t>– high medium and low</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816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23CB8-5EDD-48F3-BC20-E0F7BEA805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62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8717-DDB0-42A7-8AF8-D0070C54E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47440-F7B7-499A-B5E1-AB4D65BB2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32722D-FBFA-4964-8114-4BC1211F7D57}"/>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708C1EBB-811E-49CC-8EC2-33604D665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53664-D48E-4B4D-95B6-564FC6DAC5F1}"/>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3345941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BC2E-DFD8-4B48-AD68-1E41318626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5EC58E-2D49-4D5C-81D8-CB1D79557E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61140-2AB0-45F2-89B5-93375F56478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ABD26E27-51CF-41D3-9334-FC4E94075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15974-3BEF-40E5-AF2D-E348D8AA8F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81894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28D176-434A-4D5B-85A0-8374AFD599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4CC211-184D-4EF0-86A2-9296B62B8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2819C-B565-4169-9902-6FF532C16BE9}"/>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EF1DB75-4726-4B33-BDC7-7AED1C3C2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4DD4C-96FD-4EBE-A829-D0F6788F143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8007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4/20/2025</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54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91337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8006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6894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4/20/2025</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644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9483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34518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434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08A-85EB-45E5-8F1D-C3DCD7A971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8450FA-BD58-4447-A9BF-8F70704938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5B488-3687-4B4D-8E94-5A1A2EB8706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37951E97-F850-4D79-AD7C-5ABCC753D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232DA-9E4E-4288-B45D-0C248C60CC75}"/>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5579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4/20/2025</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922731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08460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3395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E73B-F17E-4AE9-BA0B-07E118889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9A1317-4CBA-46C3-BC18-8D7B215C3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36407-2B5F-434C-B588-BB20D2B42AEF}"/>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C8224603-10C7-42E1-B60B-501BD0A63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1F125-09FF-407C-8734-F6C1AEB58F8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3569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727-BED6-4B0D-9227-858DC4576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69B0C7-FC2C-4780-97C1-7349A05833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A09F8-8623-47FC-B47E-823C9D3D67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C21F5-CA43-4EA5-A34B-BED403878A18}"/>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DECD3E66-133C-456C-A496-DB57D6DB2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2EA42-5025-46CB-9E4A-3CB6A11A0278}"/>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15458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E662-D744-4BC3-AC47-812802464C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B6441-3E30-4CD3-9232-EE40467FF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30F47-2017-43C3-92CC-552DC91447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C2429C-D2C2-4FB1-9E21-23E05E362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0499FF-D030-4A14-AE64-436DFABEA0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9F2933-AE0C-49CA-B52D-3DE9EA13EE7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8" name="Footer Placeholder 7">
            <a:extLst>
              <a:ext uri="{FF2B5EF4-FFF2-40B4-BE49-F238E27FC236}">
                <a16:creationId xmlns:a16="http://schemas.microsoft.com/office/drawing/2014/main" id="{43EB6FC9-57CE-461F-A602-771BE9C685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1341C-67EB-4088-9F95-DDF969851774}"/>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514934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6AE8-B84A-41B9-90BF-F776B204DC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98C4F6-30EC-4C80-A908-705407287691}"/>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4" name="Footer Placeholder 3">
            <a:extLst>
              <a:ext uri="{FF2B5EF4-FFF2-40B4-BE49-F238E27FC236}">
                <a16:creationId xmlns:a16="http://schemas.microsoft.com/office/drawing/2014/main" id="{DF9A070F-3EF4-4190-B01A-7C08CAF3B8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AD1E88-C48A-4073-BF5C-1ACA29D7873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55844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E34D1-876A-4730-A005-B456DA1BF33B}"/>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3" name="Footer Placeholder 2">
            <a:extLst>
              <a:ext uri="{FF2B5EF4-FFF2-40B4-BE49-F238E27FC236}">
                <a16:creationId xmlns:a16="http://schemas.microsoft.com/office/drawing/2014/main" id="{AE6D9EF0-0383-41A0-9495-2C9DA2803C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FB4AB9-3109-425B-9A4A-745722436E0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113042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4FF8-8341-4634-9E04-F3A61A55F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C66045-CC02-47C1-A97C-B5075882F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2D3D8-99C4-4EEE-A1B2-8F2F2E701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BE081-C44A-4BEB-9619-3E9D8E193BA2}"/>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6FAD1BD5-43DF-49C6-B7CA-FCEA6FC8D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A10E0-0CF6-4E1B-A728-0F3AC8B054CF}"/>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50069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0A2BC-3CC6-482A-A9CE-152AF0EE8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A11ED4-CBFE-4994-BF9C-91064C1DB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E6A348-76D7-4923-B39A-7DDDD9FC6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B54D7-7056-4446-B8E6-FB870CC19535}"/>
              </a:ext>
            </a:extLst>
          </p:cNvPr>
          <p:cNvSpPr>
            <a:spLocks noGrp="1"/>
          </p:cNvSpPr>
          <p:nvPr>
            <p:ph type="dt" sz="half" idx="10"/>
          </p:nvPr>
        </p:nvSpPr>
        <p:spPr/>
        <p:txBody>
          <a:bodyPr/>
          <a:lstStyle/>
          <a:p>
            <a:fld id="{D5EFEAAC-0737-4DFC-8BD9-B15E342526DF}" type="datetimeFigureOut">
              <a:rPr lang="en-US" smtClean="0"/>
              <a:t>4/20/2025</a:t>
            </a:fld>
            <a:endParaRPr lang="en-US"/>
          </a:p>
        </p:txBody>
      </p:sp>
      <p:sp>
        <p:nvSpPr>
          <p:cNvPr id="6" name="Footer Placeholder 5">
            <a:extLst>
              <a:ext uri="{FF2B5EF4-FFF2-40B4-BE49-F238E27FC236}">
                <a16:creationId xmlns:a16="http://schemas.microsoft.com/office/drawing/2014/main" id="{E637A557-166A-44F7-9BE1-19DD657A6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022D34-17E9-42B3-A2CF-88F95D32741B}"/>
              </a:ext>
            </a:extLst>
          </p:cNvPr>
          <p:cNvSpPr>
            <a:spLocks noGrp="1"/>
          </p:cNvSpPr>
          <p:nvPr>
            <p:ph type="sldNum" sz="quarter" idx="12"/>
          </p:nvPr>
        </p:nvSpPr>
        <p:spPr/>
        <p:txBody>
          <a:bodyPr/>
          <a:lstStyle/>
          <a:p>
            <a:fld id="{173367A2-C8DE-4C03-B6C1-9E47AE29E274}" type="slidenum">
              <a:rPr lang="en-US" smtClean="0"/>
              <a:t>‹#›</a:t>
            </a:fld>
            <a:endParaRPr lang="en-US"/>
          </a:p>
        </p:txBody>
      </p:sp>
    </p:spTree>
    <p:extLst>
      <p:ext uri="{BB962C8B-B14F-4D97-AF65-F5344CB8AC3E}">
        <p14:creationId xmlns:p14="http://schemas.microsoft.com/office/powerpoint/2010/main" val="2965271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6BE11-3A56-4CD8-A4FC-5DEB375A9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1936D-903E-4429-ABAB-F56C410AC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5C654-87EF-49C2-AAD8-26571ADE87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EFEAAC-0737-4DFC-8BD9-B15E342526DF}" type="datetimeFigureOut">
              <a:rPr lang="en-US" smtClean="0"/>
              <a:t>4/20/2025</a:t>
            </a:fld>
            <a:endParaRPr lang="en-US"/>
          </a:p>
        </p:txBody>
      </p:sp>
      <p:sp>
        <p:nvSpPr>
          <p:cNvPr id="5" name="Footer Placeholder 4">
            <a:extLst>
              <a:ext uri="{FF2B5EF4-FFF2-40B4-BE49-F238E27FC236}">
                <a16:creationId xmlns:a16="http://schemas.microsoft.com/office/drawing/2014/main" id="{62479E10-E893-49CC-B731-52A09037BB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45B66B-5548-49DB-B574-B0D97E3C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3367A2-C8DE-4C03-B6C1-9E47AE29E274}" type="slidenum">
              <a:rPr lang="en-US" smtClean="0"/>
              <a:t>‹#›</a:t>
            </a:fld>
            <a:endParaRPr lang="en-US"/>
          </a:p>
        </p:txBody>
      </p:sp>
    </p:spTree>
    <p:extLst>
      <p:ext uri="{BB962C8B-B14F-4D97-AF65-F5344CB8AC3E}">
        <p14:creationId xmlns:p14="http://schemas.microsoft.com/office/powerpoint/2010/main" val="202698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4/20/2025</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048620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www.childhealthdata.org/learn-about-the-nsch/NSCH"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590.pn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0F2823-F00F-4390-8E7A-2030E2E2386C}"/>
              </a:ext>
            </a:extLst>
          </p:cNvPr>
          <p:cNvSpPr>
            <a:spLocks noGrp="1"/>
          </p:cNvSpPr>
          <p:nvPr>
            <p:ph type="ctrTitle"/>
          </p:nvPr>
        </p:nvSpPr>
        <p:spPr>
          <a:xfrm>
            <a:off x="643468" y="643467"/>
            <a:ext cx="4620584" cy="4567137"/>
          </a:xfrm>
        </p:spPr>
        <p:txBody>
          <a:bodyPr>
            <a:normAutofit/>
          </a:bodyPr>
          <a:lstStyle/>
          <a:p>
            <a:pPr algn="l"/>
            <a:r>
              <a:rPr lang="en-US" sz="4400"/>
              <a:t>Latent Class Analysis</a:t>
            </a:r>
          </a:p>
        </p:txBody>
      </p:sp>
      <p:sp>
        <p:nvSpPr>
          <p:cNvPr id="3" name="Subtitle 2">
            <a:extLst>
              <a:ext uri="{FF2B5EF4-FFF2-40B4-BE49-F238E27FC236}">
                <a16:creationId xmlns:a16="http://schemas.microsoft.com/office/drawing/2014/main" id="{20A627E3-0E9F-45E8-A21C-C1CCF442DED1}"/>
              </a:ext>
            </a:extLst>
          </p:cNvPr>
          <p:cNvSpPr>
            <a:spLocks noGrp="1"/>
          </p:cNvSpPr>
          <p:nvPr>
            <p:ph type="subTitle" idx="1"/>
          </p:nvPr>
        </p:nvSpPr>
        <p:spPr>
          <a:xfrm>
            <a:off x="643467" y="5277684"/>
            <a:ext cx="4620584" cy="775494"/>
          </a:xfrm>
        </p:spPr>
        <p:txBody>
          <a:bodyPr>
            <a:normAutofit/>
          </a:bodyPr>
          <a:lstStyle/>
          <a:p>
            <a:pPr algn="l"/>
            <a:r>
              <a:rPr lang="en-US"/>
              <a:t>Another way of examining interrelationships</a:t>
            </a:r>
          </a:p>
        </p:txBody>
      </p:sp>
      <p:pic>
        <p:nvPicPr>
          <p:cNvPr id="19" name="Picture 4" descr="Stock numbers on a digital display">
            <a:extLst>
              <a:ext uri="{FF2B5EF4-FFF2-40B4-BE49-F238E27FC236}">
                <a16:creationId xmlns:a16="http://schemas.microsoft.com/office/drawing/2014/main" id="{F86DC374-AEFF-4AC8-A849-24CBD4841C48}"/>
              </a:ext>
            </a:extLst>
          </p:cNvPr>
          <p:cNvPicPr>
            <a:picLocks noChangeAspect="1"/>
          </p:cNvPicPr>
          <p:nvPr/>
        </p:nvPicPr>
        <p:blipFill rotWithShape="1">
          <a:blip r:embed="rId2"/>
          <a:srcRect l="24677" r="2467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4344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CC0D-87B5-04C0-A27E-C2CE17F1D857}"/>
              </a:ext>
            </a:extLst>
          </p:cNvPr>
          <p:cNvSpPr>
            <a:spLocks noGrp="1"/>
          </p:cNvSpPr>
          <p:nvPr>
            <p:ph type="title"/>
          </p:nvPr>
        </p:nvSpPr>
        <p:spPr>
          <a:xfrm>
            <a:off x="91966" y="68700"/>
            <a:ext cx="10515600" cy="612337"/>
          </a:xfrm>
        </p:spPr>
        <p:txBody>
          <a:bodyPr>
            <a:normAutofit fontScale="90000"/>
          </a:bodyPr>
          <a:lstStyle/>
          <a:p>
            <a:r>
              <a:rPr lang="en-US" dirty="0"/>
              <a:t>Example</a:t>
            </a:r>
          </a:p>
        </p:txBody>
      </p:sp>
      <p:sp>
        <p:nvSpPr>
          <p:cNvPr id="3" name="Content Placeholder 2">
            <a:extLst>
              <a:ext uri="{FF2B5EF4-FFF2-40B4-BE49-F238E27FC236}">
                <a16:creationId xmlns:a16="http://schemas.microsoft.com/office/drawing/2014/main" id="{F5854F73-DDB9-287A-7B33-DB4EE8D95931}"/>
              </a:ext>
            </a:extLst>
          </p:cNvPr>
          <p:cNvSpPr>
            <a:spLocks noGrp="1"/>
          </p:cNvSpPr>
          <p:nvPr>
            <p:ph idx="1"/>
          </p:nvPr>
        </p:nvSpPr>
        <p:spPr>
          <a:xfrm>
            <a:off x="186559" y="681037"/>
            <a:ext cx="11488606" cy="4351338"/>
          </a:xfrm>
        </p:spPr>
        <p:txBody>
          <a:bodyPr>
            <a:normAutofit lnSpcReduction="10000"/>
          </a:bodyPr>
          <a:lstStyle/>
          <a:p>
            <a:r>
              <a:rPr lang="en-US" sz="2000" dirty="0"/>
              <a:t>If we run an LCA on these indicators of PTSD, what does the mixture assumption imply?</a:t>
            </a:r>
          </a:p>
          <a:p>
            <a:pPr lvl="1"/>
            <a:r>
              <a:rPr lang="en-US" sz="1800" dirty="0"/>
              <a:t>Hypervigilance</a:t>
            </a:r>
          </a:p>
          <a:p>
            <a:pPr lvl="1"/>
            <a:r>
              <a:rPr lang="en-US" sz="1800" dirty="0"/>
              <a:t>Inability to sleep</a:t>
            </a:r>
          </a:p>
          <a:p>
            <a:pPr lvl="1"/>
            <a:r>
              <a:rPr lang="en-US" sz="1800" dirty="0"/>
              <a:t>Nightmares</a:t>
            </a:r>
          </a:p>
          <a:p>
            <a:pPr lvl="1"/>
            <a:r>
              <a:rPr lang="en-US" sz="1800" dirty="0"/>
              <a:t>Avoidance of people</a:t>
            </a:r>
          </a:p>
          <a:p>
            <a:pPr lvl="1"/>
            <a:r>
              <a:rPr lang="en-US" sz="1800" dirty="0"/>
              <a:t>Avoidance of places</a:t>
            </a:r>
          </a:p>
          <a:p>
            <a:pPr lvl="1"/>
            <a:r>
              <a:rPr lang="en-US" sz="1800" dirty="0"/>
              <a:t>Difficulty concentrating</a:t>
            </a:r>
          </a:p>
          <a:p>
            <a:pPr lvl="1"/>
            <a:endParaRPr lang="en-US" sz="1800" dirty="0"/>
          </a:p>
          <a:p>
            <a:pPr marL="457200" lvl="1" indent="0">
              <a:buNone/>
            </a:pPr>
            <a:r>
              <a:rPr lang="en-US" sz="2000" dirty="0">
                <a:highlight>
                  <a:srgbClr val="FFFF00"/>
                </a:highlight>
              </a:rPr>
              <a:t>The assumption means we believe people are not just more or less symptomatic along a continuum but belong to qualitatively different groups based on their symptom patterns</a:t>
            </a:r>
          </a:p>
          <a:p>
            <a:pPr lvl="1"/>
            <a:endParaRPr lang="en-US" sz="1800" dirty="0"/>
          </a:p>
          <a:p>
            <a:r>
              <a:rPr lang="en-US" sz="2000" dirty="0"/>
              <a:t>Assume that these two variables ‘load’ on the same latent variable: avoidance of people and avoidance of places? What does the local independence assumption mean?</a:t>
            </a:r>
          </a:p>
          <a:p>
            <a:pPr marL="0" indent="0">
              <a:buNone/>
            </a:pPr>
            <a:r>
              <a:rPr lang="en-US" sz="2000" dirty="0"/>
              <a:t>       </a:t>
            </a:r>
            <a:r>
              <a:rPr lang="en-US" sz="2000" dirty="0">
                <a:highlight>
                  <a:srgbClr val="FFFF00"/>
                </a:highlight>
              </a:rPr>
              <a:t>Once we account for class membership, these two variables should be statistically independent</a:t>
            </a:r>
          </a:p>
        </p:txBody>
      </p:sp>
    </p:spTree>
    <p:extLst>
      <p:ext uri="{BB962C8B-B14F-4D97-AF65-F5344CB8AC3E}">
        <p14:creationId xmlns:p14="http://schemas.microsoft.com/office/powerpoint/2010/main" val="157861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 calcmode="lin" valueType="num">
                                      <p:cBhvr additive="base">
                                        <p:cTn id="1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1F4A3-F625-4C17-9029-3B064126AFD5}"/>
              </a:ext>
            </a:extLst>
          </p:cNvPr>
          <p:cNvSpPr>
            <a:spLocks noGrp="1"/>
          </p:cNvSpPr>
          <p:nvPr>
            <p:ph type="title" idx="4294967295"/>
          </p:nvPr>
        </p:nvSpPr>
        <p:spPr>
          <a:xfrm>
            <a:off x="0" y="116288"/>
            <a:ext cx="10264775" cy="559573"/>
          </a:xfrm>
        </p:spPr>
        <p:txBody>
          <a:bodyPr>
            <a:noAutofit/>
          </a:bodyPr>
          <a:lstStyle/>
          <a:p>
            <a:r>
              <a:rPr lang="en-US" sz="3600" dirty="0"/>
              <a:t>Outputs and parameters</a:t>
            </a:r>
          </a:p>
        </p:txBody>
      </p:sp>
      <p:sp>
        <p:nvSpPr>
          <p:cNvPr id="3" name="Content Placeholder 2">
            <a:extLst>
              <a:ext uri="{FF2B5EF4-FFF2-40B4-BE49-F238E27FC236}">
                <a16:creationId xmlns:a16="http://schemas.microsoft.com/office/drawing/2014/main" id="{846BFF5F-C078-4295-8451-C0D6E8B5834A}"/>
              </a:ext>
            </a:extLst>
          </p:cNvPr>
          <p:cNvSpPr>
            <a:spLocks noGrp="1"/>
          </p:cNvSpPr>
          <p:nvPr>
            <p:ph idx="4294967295"/>
          </p:nvPr>
        </p:nvSpPr>
        <p:spPr>
          <a:xfrm>
            <a:off x="176972" y="675861"/>
            <a:ext cx="9709150" cy="1558456"/>
          </a:xfrm>
        </p:spPr>
        <p:txBody>
          <a:bodyPr anchor="ctr">
            <a:normAutofit lnSpcReduction="10000"/>
          </a:bodyPr>
          <a:lstStyle/>
          <a:p>
            <a:r>
              <a:rPr lang="en-US" sz="2000" dirty="0"/>
              <a:t>Parameters used to characterize latent classes</a:t>
            </a:r>
          </a:p>
          <a:p>
            <a:pPr lvl="1"/>
            <a:r>
              <a:rPr lang="en-US" sz="2000" dirty="0"/>
              <a:t>Class prevalence</a:t>
            </a:r>
          </a:p>
          <a:p>
            <a:pPr lvl="1"/>
            <a:r>
              <a:rPr lang="en-US" sz="2000" dirty="0"/>
              <a:t>Probability of endorsing each item within each class</a:t>
            </a:r>
          </a:p>
          <a:p>
            <a:pPr lvl="2"/>
            <a:r>
              <a:rPr lang="en-US" dirty="0"/>
              <a:t>The patterning of the probabilities will suggest that the classes either differ by </a:t>
            </a:r>
            <a:r>
              <a:rPr lang="en-US" i="1" dirty="0"/>
              <a:t>degree</a:t>
            </a:r>
            <a:r>
              <a:rPr lang="en-US" dirty="0"/>
              <a:t> or by </a:t>
            </a:r>
            <a:r>
              <a:rPr lang="en-US" i="1" dirty="0"/>
              <a:t>substance</a:t>
            </a:r>
          </a:p>
        </p:txBody>
      </p:sp>
    </p:spTree>
    <p:extLst>
      <p:ext uri="{BB962C8B-B14F-4D97-AF65-F5344CB8AC3E}">
        <p14:creationId xmlns:p14="http://schemas.microsoft.com/office/powerpoint/2010/main" val="346784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FD3F8-3E86-4924-B32D-493893213D4D}"/>
              </a:ext>
            </a:extLst>
          </p:cNvPr>
          <p:cNvSpPr>
            <a:spLocks noGrp="1"/>
          </p:cNvSpPr>
          <p:nvPr>
            <p:ph type="title" idx="4294967295"/>
          </p:nvPr>
        </p:nvSpPr>
        <p:spPr>
          <a:xfrm>
            <a:off x="71562" y="174708"/>
            <a:ext cx="10515600" cy="501567"/>
          </a:xfrm>
        </p:spPr>
        <p:txBody>
          <a:bodyPr>
            <a:noAutofit/>
          </a:bodyPr>
          <a:lstStyle/>
          <a:p>
            <a:r>
              <a:rPr lang="en-US" sz="4000" dirty="0"/>
              <a:t>Motivating Example: Class Differences by Degree</a:t>
            </a:r>
          </a:p>
        </p:txBody>
      </p:sp>
      <p:sp>
        <p:nvSpPr>
          <p:cNvPr id="3" name="Content Placeholder 2">
            <a:extLst>
              <a:ext uri="{FF2B5EF4-FFF2-40B4-BE49-F238E27FC236}">
                <a16:creationId xmlns:a16="http://schemas.microsoft.com/office/drawing/2014/main" id="{0CEE42AA-0862-4B59-A52C-CE243707AA12}"/>
              </a:ext>
            </a:extLst>
          </p:cNvPr>
          <p:cNvSpPr>
            <a:spLocks noGrp="1"/>
          </p:cNvSpPr>
          <p:nvPr>
            <p:ph idx="4294967295"/>
          </p:nvPr>
        </p:nvSpPr>
        <p:spPr>
          <a:xfrm>
            <a:off x="233032" y="676275"/>
            <a:ext cx="10853737" cy="4252912"/>
          </a:xfrm>
        </p:spPr>
        <p:txBody>
          <a:bodyPr>
            <a:normAutofit/>
          </a:bodyPr>
          <a:lstStyle/>
          <a:p>
            <a:r>
              <a:rPr lang="en-US" sz="2000" dirty="0"/>
              <a:t>Different types of victimization, psychological and psychosocial risk factors are often co-occurring</a:t>
            </a:r>
          </a:p>
          <a:p>
            <a:r>
              <a:rPr lang="en-US" sz="2000" dirty="0"/>
              <a:t>The </a:t>
            </a:r>
            <a:r>
              <a:rPr lang="en-US" sz="2000" b="1" u="sng" dirty="0"/>
              <a:t>Frailty construct </a:t>
            </a:r>
            <a:r>
              <a:rPr lang="en-US" sz="2000" dirty="0"/>
              <a:t>in aging research</a:t>
            </a:r>
          </a:p>
          <a:p>
            <a:pPr lvl="1"/>
            <a:r>
              <a:rPr lang="en-US" sz="1800" b="1" dirty="0"/>
              <a:t>Latent</a:t>
            </a:r>
            <a:r>
              <a:rPr lang="en-US" sz="1800" dirty="0"/>
              <a:t>: degree of frailty meaning how frail on older person is on multiple items</a:t>
            </a:r>
          </a:p>
          <a:p>
            <a:pPr lvl="1"/>
            <a:r>
              <a:rPr lang="en-US" sz="1800" b="1" dirty="0"/>
              <a:t>Manifest</a:t>
            </a:r>
            <a:r>
              <a:rPr lang="en-US" sz="1800" dirty="0"/>
              <a:t>: criteria (as derived from the literature)</a:t>
            </a:r>
          </a:p>
          <a:p>
            <a:pPr lvl="2"/>
            <a:r>
              <a:rPr lang="en-US" sz="1800" dirty="0"/>
              <a:t>Weight loss above threshold</a:t>
            </a:r>
          </a:p>
          <a:p>
            <a:pPr lvl="2"/>
            <a:r>
              <a:rPr lang="en-US" sz="1800" dirty="0"/>
              <a:t>Low energy expenditure</a:t>
            </a:r>
          </a:p>
          <a:p>
            <a:pPr lvl="2"/>
            <a:r>
              <a:rPr lang="en-US" sz="1800" dirty="0"/>
              <a:t>Low walking speed</a:t>
            </a:r>
          </a:p>
          <a:p>
            <a:pPr lvl="2"/>
            <a:r>
              <a:rPr lang="en-US" sz="1800" dirty="0"/>
              <a:t>Weakness beyond threshold</a:t>
            </a:r>
          </a:p>
          <a:p>
            <a:pPr lvl="2"/>
            <a:r>
              <a:rPr lang="en-US" sz="1800" dirty="0"/>
              <a:t>Exhaustion</a:t>
            </a:r>
          </a:p>
          <a:p>
            <a:pPr lvl="1"/>
            <a:r>
              <a:rPr lang="en-US" sz="2000" dirty="0"/>
              <a:t>RQ?</a:t>
            </a:r>
          </a:p>
        </p:txBody>
      </p:sp>
    </p:spTree>
    <p:extLst>
      <p:ext uri="{BB962C8B-B14F-4D97-AF65-F5344CB8AC3E}">
        <p14:creationId xmlns:p14="http://schemas.microsoft.com/office/powerpoint/2010/main" val="167101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385-1417-44D4-85E9-24E50CCD15CA}"/>
              </a:ext>
            </a:extLst>
          </p:cNvPr>
          <p:cNvSpPr>
            <a:spLocks noGrp="1"/>
          </p:cNvSpPr>
          <p:nvPr>
            <p:ph type="title"/>
          </p:nvPr>
        </p:nvSpPr>
        <p:spPr>
          <a:xfrm>
            <a:off x="87424" y="231225"/>
            <a:ext cx="11316072" cy="763305"/>
          </a:xfrm>
        </p:spPr>
        <p:txBody>
          <a:bodyPr vert="horz" lIns="91440" tIns="45720" rIns="91440" bIns="45720" rtlCol="0" anchor="b">
            <a:normAutofit/>
          </a:bodyPr>
          <a:lstStyle/>
          <a:p>
            <a:r>
              <a:rPr lang="en-US" sz="4000" kern="1200" dirty="0" err="1">
                <a:solidFill>
                  <a:schemeClr val="tx1"/>
                </a:solidFill>
                <a:latin typeface="+mj-lt"/>
                <a:ea typeface="+mj-ea"/>
                <a:cs typeface="+mj-cs"/>
              </a:rPr>
              <a:t>Bandeen</a:t>
            </a:r>
            <a:r>
              <a:rPr lang="en-US" sz="4000" kern="1200" dirty="0">
                <a:solidFill>
                  <a:schemeClr val="tx1"/>
                </a:solidFill>
                <a:latin typeface="+mj-lt"/>
                <a:ea typeface="+mj-ea"/>
                <a:cs typeface="+mj-cs"/>
              </a:rPr>
              <a:t>-Roche et al. (2006) </a:t>
            </a:r>
          </a:p>
        </p:txBody>
      </p:sp>
      <p:graphicFrame>
        <p:nvGraphicFramePr>
          <p:cNvPr id="4" name="Table 4">
            <a:extLst>
              <a:ext uri="{FF2B5EF4-FFF2-40B4-BE49-F238E27FC236}">
                <a16:creationId xmlns:a16="http://schemas.microsoft.com/office/drawing/2014/main" id="{07A9CF35-0FE3-4E8C-8A85-BFD45524E580}"/>
              </a:ext>
            </a:extLst>
          </p:cNvPr>
          <p:cNvGraphicFramePr>
            <a:graphicFrameLocks noGrp="1"/>
          </p:cNvGraphicFramePr>
          <p:nvPr>
            <p:ph idx="1"/>
            <p:extLst>
              <p:ext uri="{D42A27DB-BD31-4B8C-83A1-F6EECF244321}">
                <p14:modId xmlns:p14="http://schemas.microsoft.com/office/powerpoint/2010/main" val="2118639472"/>
              </p:ext>
            </p:extLst>
          </p:nvPr>
        </p:nvGraphicFramePr>
        <p:xfrm>
          <a:off x="4704104" y="1590261"/>
          <a:ext cx="7115001" cy="5019527"/>
        </p:xfrm>
        <a:graphic>
          <a:graphicData uri="http://schemas.openxmlformats.org/drawingml/2006/table">
            <a:tbl>
              <a:tblPr firstRow="1" bandRow="1">
                <a:noFill/>
                <a:tableStyleId>{5C22544A-7EE6-4342-B048-85BDC9FD1C3A}</a:tableStyleId>
              </a:tblPr>
              <a:tblGrid>
                <a:gridCol w="3041946">
                  <a:extLst>
                    <a:ext uri="{9D8B030D-6E8A-4147-A177-3AD203B41FA5}">
                      <a16:colId xmlns:a16="http://schemas.microsoft.com/office/drawing/2014/main" val="3876388323"/>
                    </a:ext>
                  </a:extLst>
                </a:gridCol>
                <a:gridCol w="1357685">
                  <a:extLst>
                    <a:ext uri="{9D8B030D-6E8A-4147-A177-3AD203B41FA5}">
                      <a16:colId xmlns:a16="http://schemas.microsoft.com/office/drawing/2014/main" val="1707411806"/>
                    </a:ext>
                  </a:extLst>
                </a:gridCol>
                <a:gridCol w="1357685">
                  <a:extLst>
                    <a:ext uri="{9D8B030D-6E8A-4147-A177-3AD203B41FA5}">
                      <a16:colId xmlns:a16="http://schemas.microsoft.com/office/drawing/2014/main" val="71684652"/>
                    </a:ext>
                  </a:extLst>
                </a:gridCol>
                <a:gridCol w="1357685">
                  <a:extLst>
                    <a:ext uri="{9D8B030D-6E8A-4147-A177-3AD203B41FA5}">
                      <a16:colId xmlns:a16="http://schemas.microsoft.com/office/drawing/2014/main" val="2713223311"/>
                    </a:ext>
                  </a:extLst>
                </a:gridCol>
              </a:tblGrid>
              <a:tr h="215447">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tc>
                  <a:txBody>
                    <a:bodyPr/>
                    <a:lstStyle/>
                    <a:p>
                      <a:endParaRPr lang="en-US" sz="2900" b="1" cap="none" spc="30" dirty="0">
                        <a:solidFill>
                          <a:schemeClr val="tx1"/>
                        </a:solidFill>
                      </a:endParaRPr>
                    </a:p>
                  </a:txBody>
                  <a:tcPr marL="0" marR="16443" marT="82215" marB="82215"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2354456267"/>
                  </a:ext>
                </a:extLst>
              </a:tr>
              <a:tr h="55906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cap="none" spc="0" dirty="0">
                          <a:solidFill>
                            <a:schemeClr val="tx1"/>
                          </a:solidFill>
                        </a:rPr>
                        <a:t>Criterion/Item</a:t>
                      </a:r>
                    </a:p>
                  </a:txBody>
                  <a:tcPr marL="0" marR="164429" marT="82215" marB="82215" anchor="ctr">
                    <a:lnL w="12700" cmpd="sng">
                      <a:noFill/>
                      <a:prstDash val="solid"/>
                    </a:lnL>
                    <a:lnR w="12700" cmpd="sng">
                      <a:noFill/>
                      <a:prstDash val="solid"/>
                    </a:lnR>
                    <a:lnT w="38100" cmpd="sng">
                      <a:noFill/>
                    </a:lnT>
                    <a:lnB w="12700" cmpd="sng">
                      <a:noFill/>
                      <a:prstDash val="solid"/>
                    </a:lnB>
                    <a:noFill/>
                  </a:tcPr>
                </a:tc>
                <a:tc gridSpan="3">
                  <a:txBody>
                    <a:bodyPr/>
                    <a:lstStyle/>
                    <a:p>
                      <a:pPr algn="ctr"/>
                      <a:r>
                        <a:rPr lang="en-US" sz="2200" b="1" cap="none" spc="0" dirty="0">
                          <a:solidFill>
                            <a:schemeClr val="tx1"/>
                          </a:solidFill>
                        </a:rPr>
                        <a:t>3-Class Model of Frailty</a:t>
                      </a:r>
                    </a:p>
                  </a:txBody>
                  <a:tcPr marL="0" marR="164429" marT="82215" marB="82215">
                    <a:lnL w="12700" cmpd="sng">
                      <a:noFill/>
                      <a:prstDash val="solid"/>
                    </a:lnL>
                    <a:lnR w="12700" cmpd="sng">
                      <a:noFill/>
                      <a:prstDash val="solid"/>
                    </a:lnR>
                    <a:lnT w="38100" cmpd="sng">
                      <a:noFill/>
                    </a:lnT>
                    <a:lnB w="9525" cap="flat" cmpd="sng" algn="ctr">
                      <a:solidFill>
                        <a:schemeClr val="accent1"/>
                      </a:solid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4581986"/>
                  </a:ext>
                </a:extLst>
              </a:tr>
              <a:tr h="0">
                <a:tc vMerge="1">
                  <a:txBody>
                    <a:bodyPr/>
                    <a:lstStyle/>
                    <a:p>
                      <a:endParaRPr lang="en-US"/>
                    </a:p>
                  </a:txBody>
                  <a:tcPr/>
                </a:tc>
                <a:tc>
                  <a:txBody>
                    <a:bodyPr/>
                    <a:lstStyle/>
                    <a:p>
                      <a:pPr algn="ctr"/>
                      <a:r>
                        <a:rPr lang="en-US" sz="2200" b="1" cap="none" spc="0" dirty="0">
                          <a:solidFill>
                            <a:schemeClr val="tx1"/>
                          </a:solidFill>
                        </a:rPr>
                        <a:t>Class 1</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b="1" cap="none" spc="0" dirty="0">
                          <a:solidFill>
                            <a:schemeClr val="tx1"/>
                          </a:solidFill>
                        </a:rPr>
                        <a:t>Class 3</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77985837"/>
                  </a:ext>
                </a:extLst>
              </a:tr>
              <a:tr h="559061">
                <a:tc>
                  <a:txBody>
                    <a:bodyPr/>
                    <a:lstStyle/>
                    <a:p>
                      <a:r>
                        <a:rPr lang="en-US" sz="2200" cap="none" spc="0">
                          <a:solidFill>
                            <a:schemeClr val="tx1"/>
                          </a:solidFill>
                        </a:rPr>
                        <a:t>Weight Loss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.072</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.11</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.54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97789943"/>
                  </a:ext>
                </a:extLst>
              </a:tr>
              <a:tr h="559061">
                <a:tc>
                  <a:txBody>
                    <a:bodyPr/>
                    <a:lstStyle/>
                    <a:p>
                      <a:r>
                        <a:rPr lang="en-US" sz="2200" cap="none" spc="0">
                          <a:solidFill>
                            <a:schemeClr val="tx1"/>
                          </a:solidFill>
                        </a:rPr>
                        <a:t>Weakness</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.029</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.26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.77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00235229"/>
                  </a:ext>
                </a:extLst>
              </a:tr>
              <a:tr h="559061">
                <a:tc>
                  <a:txBody>
                    <a:bodyPr/>
                    <a:lstStyle/>
                    <a:p>
                      <a:r>
                        <a:rPr lang="en-US" sz="2200" cap="none" spc="0">
                          <a:solidFill>
                            <a:schemeClr val="tx1"/>
                          </a:solidFill>
                        </a:rPr>
                        <a:t>Slowness</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.004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.45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.85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145139813"/>
                  </a:ext>
                </a:extLst>
              </a:tr>
              <a:tr h="559061">
                <a:tc>
                  <a:txBody>
                    <a:bodyPr/>
                    <a:lstStyle/>
                    <a:p>
                      <a:r>
                        <a:rPr lang="en-US" sz="2200" cap="none" spc="0">
                          <a:solidFill>
                            <a:schemeClr val="tx1"/>
                          </a:solidFill>
                        </a:rPr>
                        <a:t>Low Physical Activity</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.000</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.28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.70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4287867996"/>
                  </a:ext>
                </a:extLst>
              </a:tr>
              <a:tr h="559061">
                <a:tc>
                  <a:txBody>
                    <a:bodyPr/>
                    <a:lstStyle/>
                    <a:p>
                      <a:r>
                        <a:rPr lang="en-US" sz="2200" cap="none" spc="0">
                          <a:solidFill>
                            <a:schemeClr val="tx1"/>
                          </a:solidFill>
                        </a:rPr>
                        <a:t>Exhaustion</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.027</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a:solidFill>
                            <a:schemeClr val="tx1"/>
                          </a:solidFill>
                        </a:rPr>
                        <a:t>.16</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ctr"/>
                      <a:r>
                        <a:rPr lang="en-US" sz="2200" cap="none" spc="0" dirty="0">
                          <a:solidFill>
                            <a:schemeClr val="tx1"/>
                          </a:solidFill>
                        </a:rPr>
                        <a:t>.56 </a:t>
                      </a:r>
                    </a:p>
                  </a:txBody>
                  <a:tcPr marL="0" marR="164429" marT="82215" marB="82215">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3769982098"/>
                  </a:ext>
                </a:extLst>
              </a:tr>
              <a:tr h="559061">
                <a:tc>
                  <a:txBody>
                    <a:bodyPr/>
                    <a:lstStyle/>
                    <a:p>
                      <a:r>
                        <a:rPr lang="en-US" sz="2200" b="1" cap="none" spc="0" dirty="0">
                          <a:solidFill>
                            <a:schemeClr val="tx1"/>
                          </a:solidFill>
                        </a:rPr>
                        <a:t>Class prevalence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39.2</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a:solidFill>
                            <a:schemeClr val="tx1"/>
                          </a:solidFill>
                        </a:rPr>
                        <a:t>53.6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r>
                        <a:rPr lang="en-US" sz="2200" cap="none" spc="0" dirty="0">
                          <a:solidFill>
                            <a:schemeClr val="tx1"/>
                          </a:solidFill>
                        </a:rPr>
                        <a:t>7.2 </a:t>
                      </a:r>
                    </a:p>
                  </a:txBody>
                  <a:tcPr marL="82215" marR="164429" marT="82215" marB="82215">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3625674360"/>
                  </a:ext>
                </a:extLst>
              </a:tr>
            </a:tbl>
          </a:graphicData>
        </a:graphic>
      </p:graphicFrame>
      <p:sp>
        <p:nvSpPr>
          <p:cNvPr id="8" name="TextBox 7">
            <a:extLst>
              <a:ext uri="{FF2B5EF4-FFF2-40B4-BE49-F238E27FC236}">
                <a16:creationId xmlns:a16="http://schemas.microsoft.com/office/drawing/2014/main" id="{06A834CC-9AC5-480E-B852-A5CC16CE674C}"/>
              </a:ext>
            </a:extLst>
          </p:cNvPr>
          <p:cNvSpPr txBox="1"/>
          <p:nvPr/>
        </p:nvSpPr>
        <p:spPr>
          <a:xfrm>
            <a:off x="7198486" y="1220929"/>
            <a:ext cx="49935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would you interpret and label these classes?</a:t>
            </a:r>
          </a:p>
        </p:txBody>
      </p:sp>
      <p:sp>
        <p:nvSpPr>
          <p:cNvPr id="3" name="Rectangle 2">
            <a:extLst>
              <a:ext uri="{FF2B5EF4-FFF2-40B4-BE49-F238E27FC236}">
                <a16:creationId xmlns:a16="http://schemas.microsoft.com/office/drawing/2014/main" id="{DF2D3E42-3CA2-919A-B7A4-C9F8BC3AD7ED}"/>
              </a:ext>
            </a:extLst>
          </p:cNvPr>
          <p:cNvSpPr/>
          <p:nvPr/>
        </p:nvSpPr>
        <p:spPr>
          <a:xfrm>
            <a:off x="7900745" y="1747742"/>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a:t>
            </a:r>
          </a:p>
        </p:txBody>
      </p:sp>
      <p:sp>
        <p:nvSpPr>
          <p:cNvPr id="5" name="Rectangle 4">
            <a:extLst>
              <a:ext uri="{FF2B5EF4-FFF2-40B4-BE49-F238E27FC236}">
                <a16:creationId xmlns:a16="http://schemas.microsoft.com/office/drawing/2014/main" id="{33726961-8543-5A5F-5E20-E25A85153940}"/>
              </a:ext>
            </a:extLst>
          </p:cNvPr>
          <p:cNvSpPr/>
          <p:nvPr/>
        </p:nvSpPr>
        <p:spPr>
          <a:xfrm>
            <a:off x="9324261" y="1766169"/>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p:txBody>
      </p:sp>
      <p:sp>
        <p:nvSpPr>
          <p:cNvPr id="6" name="Rectangle 5">
            <a:extLst>
              <a:ext uri="{FF2B5EF4-FFF2-40B4-BE49-F238E27FC236}">
                <a16:creationId xmlns:a16="http://schemas.microsoft.com/office/drawing/2014/main" id="{82A6DA65-C73E-3FCE-13A4-F0C9E9A2BE68}"/>
              </a:ext>
            </a:extLst>
          </p:cNvPr>
          <p:cNvSpPr/>
          <p:nvPr/>
        </p:nvSpPr>
        <p:spPr>
          <a:xfrm>
            <a:off x="10688584" y="1755730"/>
            <a:ext cx="1071328" cy="400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a:t>
            </a:r>
          </a:p>
        </p:txBody>
      </p:sp>
      <p:sp>
        <p:nvSpPr>
          <p:cNvPr id="7" name="Left Brace 6">
            <a:extLst>
              <a:ext uri="{FF2B5EF4-FFF2-40B4-BE49-F238E27FC236}">
                <a16:creationId xmlns:a16="http://schemas.microsoft.com/office/drawing/2014/main" id="{DACD31E6-AEB3-020C-FA85-6EFF6E66C55E}"/>
              </a:ext>
            </a:extLst>
          </p:cNvPr>
          <p:cNvSpPr/>
          <p:nvPr/>
        </p:nvSpPr>
        <p:spPr>
          <a:xfrm>
            <a:off x="3858016" y="3056351"/>
            <a:ext cx="846088" cy="27922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59D3A0CD-C96F-C2C6-7EBB-2E4D1226FF6B}"/>
              </a:ext>
            </a:extLst>
          </p:cNvPr>
          <p:cNvSpPr txBox="1"/>
          <p:nvPr/>
        </p:nvSpPr>
        <p:spPr>
          <a:xfrm>
            <a:off x="476094" y="3056351"/>
            <a:ext cx="3065350" cy="2308324"/>
          </a:xfrm>
          <a:prstGeom prst="rect">
            <a:avLst/>
          </a:prstGeom>
          <a:noFill/>
        </p:spPr>
        <p:txBody>
          <a:bodyPr wrap="square" rtlCol="0">
            <a:spAutoFit/>
          </a:bodyPr>
          <a:lstStyle/>
          <a:p>
            <a:r>
              <a:rPr lang="en-US" dirty="0"/>
              <a:t>The items are no longer correlated w/in each class i.e.,</a:t>
            </a:r>
          </a:p>
          <a:p>
            <a:r>
              <a:rPr lang="en-US" dirty="0"/>
              <a:t>they are conditionally independent</a:t>
            </a:r>
          </a:p>
          <a:p>
            <a:endParaRPr lang="en-US" dirty="0"/>
          </a:p>
          <a:p>
            <a:r>
              <a:rPr lang="en-US" dirty="0"/>
              <a:t>The latent class accounts for the observed interrelationships </a:t>
            </a:r>
          </a:p>
        </p:txBody>
      </p:sp>
    </p:spTree>
    <p:extLst>
      <p:ext uri="{BB962C8B-B14F-4D97-AF65-F5344CB8AC3E}">
        <p14:creationId xmlns:p14="http://schemas.microsoft.com/office/powerpoint/2010/main" val="19027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16D19D7-09E7-1CB8-515E-608A611A853E}"/>
              </a:ext>
            </a:extLst>
          </p:cNvPr>
          <p:cNvGraphicFramePr>
            <a:graphicFrameLocks noGrp="1"/>
          </p:cNvGraphicFramePr>
          <p:nvPr>
            <p:extLst>
              <p:ext uri="{D42A27DB-BD31-4B8C-83A1-F6EECF244321}">
                <p14:modId xmlns:p14="http://schemas.microsoft.com/office/powerpoint/2010/main" val="3850345137"/>
              </p:ext>
            </p:extLst>
          </p:nvPr>
        </p:nvGraphicFramePr>
        <p:xfrm>
          <a:off x="94593" y="699960"/>
          <a:ext cx="12097407" cy="5937515"/>
        </p:xfrm>
        <a:graphic>
          <a:graphicData uri="http://schemas.openxmlformats.org/drawingml/2006/table">
            <a:tbl>
              <a:tblPr firstRow="1" firstCol="1" bandRow="1"/>
              <a:tblGrid>
                <a:gridCol w="3308257">
                  <a:extLst>
                    <a:ext uri="{9D8B030D-6E8A-4147-A177-3AD203B41FA5}">
                      <a16:colId xmlns:a16="http://schemas.microsoft.com/office/drawing/2014/main" val="2308184708"/>
                    </a:ext>
                  </a:extLst>
                </a:gridCol>
                <a:gridCol w="1902372">
                  <a:extLst>
                    <a:ext uri="{9D8B030D-6E8A-4147-A177-3AD203B41FA5}">
                      <a16:colId xmlns:a16="http://schemas.microsoft.com/office/drawing/2014/main" val="3611651077"/>
                    </a:ext>
                  </a:extLst>
                </a:gridCol>
                <a:gridCol w="1629104">
                  <a:extLst>
                    <a:ext uri="{9D8B030D-6E8A-4147-A177-3AD203B41FA5}">
                      <a16:colId xmlns:a16="http://schemas.microsoft.com/office/drawing/2014/main" val="2981707110"/>
                    </a:ext>
                  </a:extLst>
                </a:gridCol>
                <a:gridCol w="1587062">
                  <a:extLst>
                    <a:ext uri="{9D8B030D-6E8A-4147-A177-3AD203B41FA5}">
                      <a16:colId xmlns:a16="http://schemas.microsoft.com/office/drawing/2014/main" val="1969932547"/>
                    </a:ext>
                  </a:extLst>
                </a:gridCol>
                <a:gridCol w="1797269">
                  <a:extLst>
                    <a:ext uri="{9D8B030D-6E8A-4147-A177-3AD203B41FA5}">
                      <a16:colId xmlns:a16="http://schemas.microsoft.com/office/drawing/2014/main" val="1094266210"/>
                    </a:ext>
                  </a:extLst>
                </a:gridCol>
                <a:gridCol w="1873343">
                  <a:extLst>
                    <a:ext uri="{9D8B030D-6E8A-4147-A177-3AD203B41FA5}">
                      <a16:colId xmlns:a16="http://schemas.microsoft.com/office/drawing/2014/main" val="1269460164"/>
                    </a:ext>
                  </a:extLst>
                </a:gridCol>
              </a:tblGrid>
              <a:tr h="1701736">
                <a:tc>
                  <a:txBody>
                    <a:bodyPr/>
                    <a:lstStyle/>
                    <a:p>
                      <a:pPr marL="0" marR="0">
                        <a:lnSpc>
                          <a:spcPct val="115000"/>
                        </a:lnSpc>
                      </a:pPr>
                      <a:r>
                        <a:rPr lang="en-US" sz="1600" kern="100" dirty="0">
                          <a:solidFill>
                            <a:srgbClr val="000000"/>
                          </a:solidFill>
                          <a:effectLst/>
                          <a:latin typeface="+mn-lt"/>
                          <a:ea typeface="Times New Roman" panose="02020603050405020304" pitchFamily="18" charset="0"/>
                        </a:rPr>
                        <a:t>Psychosocial stressors during pregnancy (PRAMS 2016 – 2022)</a:t>
                      </a:r>
                      <a:endParaRPr lang="en-US" sz="1600" kern="100" dirty="0">
                        <a:effectLst/>
                        <a:latin typeface="+mn-lt"/>
                        <a:ea typeface="Times New Roman" panose="02020603050405020304" pitchFamily="18" charset="0"/>
                      </a:endParaRPr>
                    </a:p>
                  </a:txBody>
                  <a:tcPr marL="55644" marR="55644"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1: </a:t>
                      </a:r>
                    </a:p>
                    <a:p>
                      <a:pPr marL="0" marR="0" algn="ctr">
                        <a:lnSpc>
                          <a:spcPct val="115000"/>
                        </a:lnSpc>
                      </a:pPr>
                      <a:r>
                        <a:rPr lang="en-US" sz="1600" kern="100" dirty="0">
                          <a:solidFill>
                            <a:srgbClr val="000000"/>
                          </a:solidFill>
                          <a:effectLst/>
                          <a:latin typeface="+mn-lt"/>
                          <a:ea typeface="Times New Roman" panose="02020603050405020304" pitchFamily="18" charset="0"/>
                        </a:rPr>
                        <a:t>Family member illness and death</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858 (16.31%)</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2: </a:t>
                      </a:r>
                    </a:p>
                    <a:p>
                      <a:pPr marL="0" marR="0" algn="ctr">
                        <a:lnSpc>
                          <a:spcPct val="115000"/>
                        </a:lnSpc>
                      </a:pPr>
                      <a:r>
                        <a:rPr lang="en-US" sz="1600" kern="100" dirty="0">
                          <a:solidFill>
                            <a:srgbClr val="000000"/>
                          </a:solidFill>
                          <a:effectLst/>
                          <a:latin typeface="+mn-lt"/>
                          <a:ea typeface="Times New Roman" panose="02020603050405020304" pitchFamily="18" charset="0"/>
                        </a:rPr>
                        <a:t>Multiple overlapping adversity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275 (5.23%)</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3: Financial insecurity</a:t>
                      </a:r>
                      <a:endParaRPr lang="en-US" sz="1600" kern="100" dirty="0">
                        <a:effectLst/>
                        <a:latin typeface="+mn-lt"/>
                        <a:ea typeface="Times New Roman" panose="02020603050405020304" pitchFamily="18" charset="0"/>
                      </a:endParaRPr>
                    </a:p>
                    <a:p>
                      <a:pPr marL="0" marR="0" algn="ctr">
                        <a:lnSpc>
                          <a:spcPct val="115000"/>
                        </a:lnSpc>
                      </a:pPr>
                      <a:r>
                        <a:rPr lang="en-US" sz="1600" kern="100" dirty="0">
                          <a:solidFill>
                            <a:srgbClr val="000000"/>
                          </a:solidFill>
                          <a:effectLst/>
                          <a:latin typeface="+mn-lt"/>
                          <a:ea typeface="Times New Roman" panose="02020603050405020304" pitchFamily="18" charset="0"/>
                        </a:rPr>
                        <a:t>N = 591 (11.22%)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Class 4: Residential Instability and Family Conflict</a:t>
                      </a:r>
                      <a:endParaRPr lang="en-US" sz="1600" kern="100">
                        <a:effectLst/>
                        <a:latin typeface="+mn-lt"/>
                        <a:ea typeface="Times New Roman" panose="02020603050405020304" pitchFamily="18" charset="0"/>
                      </a:endParaRPr>
                    </a:p>
                    <a:p>
                      <a:pPr marL="0" marR="0" algn="ctr">
                        <a:lnSpc>
                          <a:spcPct val="115000"/>
                        </a:lnSpc>
                      </a:pPr>
                      <a:r>
                        <a:rPr lang="en-US" sz="1600" kern="100">
                          <a:solidFill>
                            <a:srgbClr val="000000"/>
                          </a:solidFill>
                          <a:effectLst/>
                          <a:latin typeface="+mn-lt"/>
                          <a:ea typeface="Times New Roman" panose="02020603050405020304" pitchFamily="18" charset="0"/>
                        </a:rPr>
                        <a:t>N = 455 (8.65%)</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Class 5: </a:t>
                      </a:r>
                    </a:p>
                    <a:p>
                      <a:pPr marL="0" marR="0" algn="ctr">
                        <a:lnSpc>
                          <a:spcPct val="115000"/>
                        </a:lnSpc>
                      </a:pPr>
                      <a:r>
                        <a:rPr lang="en-US" sz="1600" kern="100" dirty="0">
                          <a:solidFill>
                            <a:srgbClr val="000000"/>
                          </a:solidFill>
                          <a:effectLst/>
                          <a:latin typeface="+mn-lt"/>
                          <a:ea typeface="Times New Roman" panose="02020603050405020304" pitchFamily="18" charset="0"/>
                        </a:rPr>
                        <a:t>Low Material Hardship </a:t>
                      </a:r>
                    </a:p>
                    <a:p>
                      <a:pPr marL="0" marR="0" algn="ctr">
                        <a:lnSpc>
                          <a:spcPct val="115000"/>
                        </a:lnSpc>
                      </a:pPr>
                      <a:r>
                        <a:rPr lang="en-US" sz="1600" kern="100" dirty="0">
                          <a:solidFill>
                            <a:srgbClr val="000000"/>
                          </a:solidFill>
                          <a:effectLst/>
                          <a:latin typeface="+mn-lt"/>
                          <a:ea typeface="Times New Roman" panose="02020603050405020304" pitchFamily="18" charset="0"/>
                        </a:rPr>
                        <a:t>N = 3083 (58.59%)</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4052333"/>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Family Member Hospitalized</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0.782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0.172</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0.14</a:t>
                      </a:r>
                      <a:endParaRPr lang="en-US" sz="1600" kern="100" dirty="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0.092</a:t>
                      </a:r>
                      <a:endParaRPr lang="en-US" sz="1600" kern="100">
                        <a:effectLst/>
                        <a:latin typeface="+mn-lt"/>
                        <a:ea typeface="Times New Roman" panose="02020603050405020304" pitchFamily="18" charset="0"/>
                      </a:endParaRPr>
                    </a:p>
                  </a:txBody>
                  <a:tcPr marL="55644" marR="55644"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92924489"/>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Divorce or Separation</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0.371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0.041</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74490311"/>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Moved to a different address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0.434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0.812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0.504</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dirty="0">
                          <a:solidFill>
                            <a:srgbClr val="000000"/>
                          </a:solidFill>
                          <a:effectLst/>
                          <a:latin typeface="+mn-lt"/>
                          <a:ea typeface="Times New Roman" panose="02020603050405020304" pitchFamily="18" charset="0"/>
                        </a:rPr>
                        <a:t>0.526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0.281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495903113"/>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0.567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0.389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0.075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0.013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504861816"/>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Lost Job</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0.272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0.127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878352228"/>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Work hours or pay cut</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0.027</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913514225"/>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Problems paying rent or mortgage</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0.849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0.343</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0.026</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1550473889"/>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away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0.086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0.039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326452096"/>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arguments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0.163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0.356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0.736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2919170289"/>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Partner did not want pregnancy</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0.045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0.269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0.318</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0.009</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989425237"/>
                  </a:ext>
                </a:extLst>
              </a:tr>
              <a:tr h="557057">
                <a:tc>
                  <a:txBody>
                    <a:bodyPr/>
                    <a:lstStyle/>
                    <a:p>
                      <a:pPr marL="0" marR="0">
                        <a:lnSpc>
                          <a:spcPct val="115000"/>
                        </a:lnSpc>
                      </a:pPr>
                      <a:r>
                        <a:rPr lang="en-US" sz="1600" kern="100">
                          <a:solidFill>
                            <a:srgbClr val="000000"/>
                          </a:solidFill>
                          <a:effectLst/>
                          <a:latin typeface="+mn-lt"/>
                          <a:ea typeface="Times New Roman" panose="02020603050405020304" pitchFamily="18" charset="0"/>
                        </a:rPr>
                        <a:t>Someone close had a drug or alcohol problem</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0.199</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0.091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0.332</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0.025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3087306516"/>
                  </a:ext>
                </a:extLst>
              </a:tr>
              <a:tr h="366276">
                <a:tc>
                  <a:txBody>
                    <a:bodyPr/>
                    <a:lstStyle/>
                    <a:p>
                      <a:pPr marL="0" marR="0">
                        <a:lnSpc>
                          <a:spcPct val="115000"/>
                        </a:lnSpc>
                      </a:pPr>
                      <a:r>
                        <a:rPr lang="en-US" sz="1600" kern="100">
                          <a:solidFill>
                            <a:srgbClr val="000000"/>
                          </a:solidFill>
                          <a:effectLst/>
                          <a:latin typeface="+mn-lt"/>
                          <a:ea typeface="Times New Roman" panose="02020603050405020304" pitchFamily="18" charset="0"/>
                        </a:rPr>
                        <a:t>Experienced homelessness</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0.001</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0.296</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0.017</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0.034</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a:noFill/>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0.002</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a:noFill/>
                    </a:lnB>
                    <a:noFill/>
                  </a:tcPr>
                </a:tc>
                <a:extLst>
                  <a:ext uri="{0D108BD9-81ED-4DB2-BD59-A6C34878D82A}">
                    <a16:rowId xmlns:a16="http://schemas.microsoft.com/office/drawing/2014/main" val="524942411"/>
                  </a:ext>
                </a:extLst>
              </a:tr>
              <a:tr h="248177">
                <a:tc>
                  <a:txBody>
                    <a:bodyPr/>
                    <a:lstStyle/>
                    <a:p>
                      <a:pPr marL="0" marR="0">
                        <a:lnSpc>
                          <a:spcPct val="115000"/>
                        </a:lnSpc>
                      </a:pPr>
                      <a:r>
                        <a:rPr lang="en-US" sz="1600" kern="100">
                          <a:solidFill>
                            <a:srgbClr val="000000"/>
                          </a:solidFill>
                          <a:effectLst/>
                          <a:latin typeface="+mn-lt"/>
                          <a:ea typeface="Times New Roman" panose="02020603050405020304" pitchFamily="18" charset="0"/>
                        </a:rPr>
                        <a:t>Close person died</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0.703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b="1" kern="100">
                          <a:solidFill>
                            <a:srgbClr val="000000"/>
                          </a:solidFill>
                          <a:effectLst/>
                          <a:latin typeface="+mn-lt"/>
                          <a:ea typeface="Times New Roman" panose="02020603050405020304" pitchFamily="18" charset="0"/>
                        </a:rPr>
                        <a:t>0.575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0.105</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a:solidFill>
                            <a:srgbClr val="000000"/>
                          </a:solidFill>
                          <a:effectLst/>
                          <a:latin typeface="+mn-lt"/>
                          <a:ea typeface="Times New Roman" panose="02020603050405020304" pitchFamily="18" charset="0"/>
                        </a:rPr>
                        <a:t>0.103</a:t>
                      </a:r>
                      <a:endParaRPr lang="en-US" sz="1600" kern="10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pPr>
                      <a:r>
                        <a:rPr lang="en-US" sz="1600" kern="100" dirty="0">
                          <a:solidFill>
                            <a:srgbClr val="000000"/>
                          </a:solidFill>
                          <a:effectLst/>
                          <a:latin typeface="+mn-lt"/>
                          <a:ea typeface="Times New Roman" panose="02020603050405020304" pitchFamily="18" charset="0"/>
                        </a:rPr>
                        <a:t>0.055</a:t>
                      </a:r>
                      <a:endParaRPr lang="en-US" sz="1600" kern="100" dirty="0">
                        <a:effectLst/>
                        <a:latin typeface="+mn-lt"/>
                        <a:ea typeface="Times New Roman" panose="02020603050405020304" pitchFamily="18" charset="0"/>
                      </a:endParaRPr>
                    </a:p>
                  </a:txBody>
                  <a:tcPr marL="55644" marR="55644"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9558051"/>
                  </a:ext>
                </a:extLst>
              </a:tr>
            </a:tbl>
          </a:graphicData>
        </a:graphic>
      </p:graphicFrame>
      <p:sp>
        <p:nvSpPr>
          <p:cNvPr id="5" name="Rectangle 4">
            <a:extLst>
              <a:ext uri="{FF2B5EF4-FFF2-40B4-BE49-F238E27FC236}">
                <a16:creationId xmlns:a16="http://schemas.microsoft.com/office/drawing/2014/main" id="{87380B7E-FA42-7508-01BE-066D4FD8C32E}"/>
              </a:ext>
            </a:extLst>
          </p:cNvPr>
          <p:cNvSpPr/>
          <p:nvPr/>
        </p:nvSpPr>
        <p:spPr>
          <a:xfrm>
            <a:off x="3566663" y="699960"/>
            <a:ext cx="8625337" cy="5937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38B5D2C-391B-CC82-053C-E3B4B2DE56A7}"/>
              </a:ext>
            </a:extLst>
          </p:cNvPr>
          <p:cNvSpPr txBox="1"/>
          <p:nvPr/>
        </p:nvSpPr>
        <p:spPr>
          <a:xfrm>
            <a:off x="145774" y="0"/>
            <a:ext cx="10217426" cy="646331"/>
          </a:xfrm>
          <a:prstGeom prst="rect">
            <a:avLst/>
          </a:prstGeom>
          <a:noFill/>
        </p:spPr>
        <p:txBody>
          <a:bodyPr wrap="square">
            <a:spAutoFit/>
          </a:bodyPr>
          <a:lstStyle/>
          <a:p>
            <a:r>
              <a:rPr lang="en-US" sz="3600" dirty="0"/>
              <a:t>Motivating Example: Class Differences by Substance</a:t>
            </a:r>
          </a:p>
        </p:txBody>
      </p:sp>
    </p:spTree>
    <p:extLst>
      <p:ext uri="{BB962C8B-B14F-4D97-AF65-F5344CB8AC3E}">
        <p14:creationId xmlns:p14="http://schemas.microsoft.com/office/powerpoint/2010/main" val="236420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3B21-7B1C-4872-A5FE-13282D365250}"/>
              </a:ext>
            </a:extLst>
          </p:cNvPr>
          <p:cNvSpPr>
            <a:spLocks noGrp="1"/>
          </p:cNvSpPr>
          <p:nvPr>
            <p:ph type="title" idx="4294967295"/>
          </p:nvPr>
        </p:nvSpPr>
        <p:spPr>
          <a:xfrm>
            <a:off x="71864" y="95912"/>
            <a:ext cx="9115867" cy="585250"/>
          </a:xfrm>
        </p:spPr>
        <p:txBody>
          <a:bodyPr>
            <a:normAutofit/>
          </a:bodyPr>
          <a:lstStyle/>
          <a:p>
            <a:r>
              <a:rPr lang="en-US" sz="3600" dirty="0"/>
              <a:t>Response Patterns in Latent Class Models</a:t>
            </a:r>
          </a:p>
        </p:txBody>
      </p:sp>
      <p:sp>
        <p:nvSpPr>
          <p:cNvPr id="3" name="Content Placeholder 2">
            <a:extLst>
              <a:ext uri="{FF2B5EF4-FFF2-40B4-BE49-F238E27FC236}">
                <a16:creationId xmlns:a16="http://schemas.microsoft.com/office/drawing/2014/main" id="{C10477FD-7553-46D0-BAFB-1113D2B93BB2}"/>
              </a:ext>
            </a:extLst>
          </p:cNvPr>
          <p:cNvSpPr>
            <a:spLocks noGrp="1"/>
          </p:cNvSpPr>
          <p:nvPr>
            <p:ph idx="4294967295"/>
          </p:nvPr>
        </p:nvSpPr>
        <p:spPr>
          <a:xfrm>
            <a:off x="211013" y="681162"/>
            <a:ext cx="8837571" cy="3786188"/>
          </a:xfrm>
        </p:spPr>
        <p:txBody>
          <a:bodyPr>
            <a:normAutofit fontScale="85000" lnSpcReduction="10000"/>
          </a:bodyPr>
          <a:lstStyle/>
          <a:p>
            <a:r>
              <a:rPr lang="en-US" sz="2000" dirty="0"/>
              <a:t>Each item is coded as 1 = Yes and 2 = No</a:t>
            </a:r>
          </a:p>
          <a:p>
            <a:r>
              <a:rPr lang="en-US" sz="2000" b="1" dirty="0"/>
              <a:t>Question: </a:t>
            </a:r>
            <a:r>
              <a:rPr lang="en-US" sz="2000" dirty="0"/>
              <a:t>How many possible combinations of the responses are there, and what are they?</a:t>
            </a:r>
          </a:p>
          <a:p>
            <a:r>
              <a:rPr lang="en-US" sz="2000" b="1" dirty="0"/>
              <a:t>Model Concept:</a:t>
            </a:r>
          </a:p>
          <a:p>
            <a:pPr lvl="1"/>
            <a:r>
              <a:rPr lang="en-US" sz="1900" dirty="0"/>
              <a:t>Latent class models estimate the probability of each unique </a:t>
            </a:r>
            <a:r>
              <a:rPr lang="en-US" sz="1900" b="1" dirty="0"/>
              <a:t>response pattern</a:t>
            </a:r>
            <a:r>
              <a:rPr lang="en-US" sz="1900" dirty="0"/>
              <a:t> across the set of observed items.</a:t>
            </a:r>
          </a:p>
          <a:p>
            <a:pPr lvl="1"/>
            <a:r>
              <a:rPr lang="en-US" sz="1900" dirty="0"/>
              <a:t>For example, if there are 3 items, the model estimates the probability of observing each combination:</a:t>
            </a:r>
          </a:p>
          <a:p>
            <a:pPr lvl="1"/>
            <a:r>
              <a:rPr lang="en-US" sz="1900" dirty="0"/>
              <a:t>(Yes, Yes, Yes) → 𝑃₁</a:t>
            </a:r>
          </a:p>
          <a:p>
            <a:pPr lvl="1"/>
            <a:r>
              <a:rPr lang="en-US" sz="1900" dirty="0"/>
              <a:t>(Yes, No, Yes) → 𝑃₂</a:t>
            </a:r>
          </a:p>
          <a:p>
            <a:pPr lvl="1"/>
            <a:r>
              <a:rPr lang="en-US" sz="1900" dirty="0"/>
              <a:t>(No, Yes, No) → 𝑃₃</a:t>
            </a:r>
          </a:p>
          <a:p>
            <a:pPr lvl="1"/>
            <a:r>
              <a:rPr lang="en-US" sz="1900" dirty="0"/>
              <a:t>… up to 2³ = 8 possible patterns</a:t>
            </a:r>
          </a:p>
          <a:p>
            <a:r>
              <a:rPr lang="en-US" sz="2200" dirty="0"/>
              <a:t>Each combination represents a unique way someone might respond across the items, and the model provides the </a:t>
            </a:r>
            <a:r>
              <a:rPr lang="en-US" sz="2200" b="1" dirty="0"/>
              <a:t>probability</a:t>
            </a:r>
            <a:r>
              <a:rPr lang="en-US" sz="2200" dirty="0"/>
              <a:t> of each pattern occurring in the population.</a:t>
            </a:r>
          </a:p>
        </p:txBody>
      </p:sp>
    </p:spTree>
    <p:extLst>
      <p:ext uri="{BB962C8B-B14F-4D97-AF65-F5344CB8AC3E}">
        <p14:creationId xmlns:p14="http://schemas.microsoft.com/office/powerpoint/2010/main" val="367679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E926-B330-4B35-8417-5319095407AA}"/>
              </a:ext>
            </a:extLst>
          </p:cNvPr>
          <p:cNvSpPr>
            <a:spLocks noGrp="1"/>
          </p:cNvSpPr>
          <p:nvPr>
            <p:ph type="title"/>
          </p:nvPr>
        </p:nvSpPr>
        <p:spPr>
          <a:xfrm>
            <a:off x="163819" y="179406"/>
            <a:ext cx="10515600" cy="369332"/>
          </a:xfrm>
        </p:spPr>
        <p:txBody>
          <a:bodyPr>
            <a:noAutofit/>
          </a:bodyPr>
          <a:lstStyle/>
          <a:p>
            <a:r>
              <a:rPr lang="en-US" sz="3600" dirty="0"/>
              <a:t>How many patterns?</a:t>
            </a:r>
          </a:p>
        </p:txBody>
      </p:sp>
      <p:cxnSp>
        <p:nvCxnSpPr>
          <p:cNvPr id="11" name="Straight Connector 10">
            <a:extLst>
              <a:ext uri="{FF2B5EF4-FFF2-40B4-BE49-F238E27FC236}">
                <a16:creationId xmlns:a16="http://schemas.microsoft.com/office/drawing/2014/main" id="{C56B6901-9E27-497D-97A2-6439F54442E7}"/>
              </a:ext>
            </a:extLst>
          </p:cNvPr>
          <p:cNvCxnSpPr>
            <a:cxnSpLocks/>
          </p:cNvCxnSpPr>
          <p:nvPr/>
        </p:nvCxnSpPr>
        <p:spPr>
          <a:xfrm>
            <a:off x="5280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B423709-CC73-4AC5-B878-4B34831C7C76}"/>
              </a:ext>
            </a:extLst>
          </p:cNvPr>
          <p:cNvCxnSpPr>
            <a:cxnSpLocks/>
          </p:cNvCxnSpPr>
          <p:nvPr/>
        </p:nvCxnSpPr>
        <p:spPr>
          <a:xfrm>
            <a:off x="183796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3E84BA-106E-425C-BAC0-305B39A37FEC}"/>
              </a:ext>
            </a:extLst>
          </p:cNvPr>
          <p:cNvCxnSpPr>
            <a:cxnSpLocks/>
          </p:cNvCxnSpPr>
          <p:nvPr/>
        </p:nvCxnSpPr>
        <p:spPr>
          <a:xfrm>
            <a:off x="3088033"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35AB68-8649-44FE-9EDE-0B7C3289C669}"/>
              </a:ext>
            </a:extLst>
          </p:cNvPr>
          <p:cNvCxnSpPr>
            <a:cxnSpLocks/>
          </p:cNvCxnSpPr>
          <p:nvPr/>
        </p:nvCxnSpPr>
        <p:spPr>
          <a:xfrm>
            <a:off x="4430697"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F92972-E183-4E97-A9FE-5D53795A3C53}"/>
              </a:ext>
            </a:extLst>
          </p:cNvPr>
          <p:cNvCxnSpPr>
            <a:cxnSpLocks/>
          </p:cNvCxnSpPr>
          <p:nvPr/>
        </p:nvCxnSpPr>
        <p:spPr>
          <a:xfrm>
            <a:off x="5785899"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C17386-56D1-42A2-A25A-A88D230E5FFD}"/>
              </a:ext>
            </a:extLst>
          </p:cNvPr>
          <p:cNvCxnSpPr>
            <a:cxnSpLocks/>
          </p:cNvCxnSpPr>
          <p:nvPr/>
        </p:nvCxnSpPr>
        <p:spPr>
          <a:xfrm>
            <a:off x="7127598" y="1435403"/>
            <a:ext cx="10323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7F080A-55A9-4CAB-8C8A-51726B5150DF}"/>
              </a:ext>
            </a:extLst>
          </p:cNvPr>
          <p:cNvCxnSpPr>
            <a:cxnSpLocks/>
          </p:cNvCxnSpPr>
          <p:nvPr/>
        </p:nvCxnSpPr>
        <p:spPr>
          <a:xfrm>
            <a:off x="8447112" y="1435403"/>
            <a:ext cx="103238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2B82CB-5499-403B-B4B9-55BA7968D294}"/>
              </a:ext>
            </a:extLst>
          </p:cNvPr>
          <p:cNvSpPr txBox="1"/>
          <p:nvPr/>
        </p:nvSpPr>
        <p:spPr>
          <a:xfrm>
            <a:off x="939965"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0" name="TextBox 19">
            <a:extLst>
              <a:ext uri="{FF2B5EF4-FFF2-40B4-BE49-F238E27FC236}">
                <a16:creationId xmlns:a16="http://schemas.microsoft.com/office/drawing/2014/main" id="{9B70B9E2-7AE7-42FC-BFBC-5D190D09CF03}"/>
              </a:ext>
            </a:extLst>
          </p:cNvPr>
          <p:cNvSpPr txBox="1"/>
          <p:nvPr/>
        </p:nvSpPr>
        <p:spPr>
          <a:xfrm>
            <a:off x="2030070"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1" name="TextBox 20">
            <a:extLst>
              <a:ext uri="{FF2B5EF4-FFF2-40B4-BE49-F238E27FC236}">
                <a16:creationId xmlns:a16="http://schemas.microsoft.com/office/drawing/2014/main" id="{A4F92121-750E-43A1-B09A-69DCF4BFB0AB}"/>
              </a:ext>
            </a:extLst>
          </p:cNvPr>
          <p:cNvSpPr txBox="1"/>
          <p:nvPr/>
        </p:nvSpPr>
        <p:spPr>
          <a:xfrm>
            <a:off x="3280136" y="79674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2" name="TextBox 21">
            <a:extLst>
              <a:ext uri="{FF2B5EF4-FFF2-40B4-BE49-F238E27FC236}">
                <a16:creationId xmlns:a16="http://schemas.microsoft.com/office/drawing/2014/main" id="{A9FBB4C2-723A-4DB9-BD8C-2FE5DBA2F727}"/>
              </a:ext>
            </a:extLst>
          </p:cNvPr>
          <p:cNvSpPr txBox="1"/>
          <p:nvPr/>
        </p:nvSpPr>
        <p:spPr>
          <a:xfrm>
            <a:off x="4787427"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3" name="TextBox 22">
            <a:extLst>
              <a:ext uri="{FF2B5EF4-FFF2-40B4-BE49-F238E27FC236}">
                <a16:creationId xmlns:a16="http://schemas.microsoft.com/office/drawing/2014/main" id="{6F439423-D37B-404F-A87F-425939A631F9}"/>
              </a:ext>
            </a:extLst>
          </p:cNvPr>
          <p:cNvSpPr txBox="1"/>
          <p:nvPr/>
        </p:nvSpPr>
        <p:spPr>
          <a:xfrm>
            <a:off x="5877532"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4" name="TextBox 23">
            <a:extLst>
              <a:ext uri="{FF2B5EF4-FFF2-40B4-BE49-F238E27FC236}">
                <a16:creationId xmlns:a16="http://schemas.microsoft.com/office/drawing/2014/main" id="{CFBF9995-EC63-4CC8-9C6A-8F921AFC6D75}"/>
              </a:ext>
            </a:extLst>
          </p:cNvPr>
          <p:cNvSpPr txBox="1"/>
          <p:nvPr/>
        </p:nvSpPr>
        <p:spPr>
          <a:xfrm>
            <a:off x="7127598" y="757651"/>
            <a:ext cx="324091" cy="370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sp>
        <p:nvSpPr>
          <p:cNvPr id="26" name="TextBox 25">
            <a:extLst>
              <a:ext uri="{FF2B5EF4-FFF2-40B4-BE49-F238E27FC236}">
                <a16:creationId xmlns:a16="http://schemas.microsoft.com/office/drawing/2014/main" id="{FACAE74C-D29E-4A35-9045-445CB1C9D510}"/>
              </a:ext>
            </a:extLst>
          </p:cNvPr>
          <p:cNvSpPr txBox="1"/>
          <p:nvPr/>
        </p:nvSpPr>
        <p:spPr>
          <a:xfrm>
            <a:off x="8619518" y="755208"/>
            <a:ext cx="687575" cy="370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E67C971F-052B-4F55-929F-D308059C0010}"/>
                  </a:ext>
                </a:extLst>
              </p:cNvPr>
              <p:cNvSpPr txBox="1"/>
              <p:nvPr/>
            </p:nvSpPr>
            <p:spPr>
              <a:xfrm>
                <a:off x="5326770" y="1734290"/>
                <a:ext cx="97456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=128</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E67C971F-052B-4F55-929F-D308059C0010}"/>
                  </a:ext>
                </a:extLst>
              </p:cNvPr>
              <p:cNvSpPr txBox="1">
                <a:spLocks noRot="1" noChangeAspect="1" noMove="1" noResize="1" noEditPoints="1" noAdjustHandles="1" noChangeArrowheads="1" noChangeShapeType="1" noTextEdit="1"/>
              </p:cNvSpPr>
              <p:nvPr/>
            </p:nvSpPr>
            <p:spPr>
              <a:xfrm>
                <a:off x="5326770" y="1734290"/>
                <a:ext cx="974562" cy="276999"/>
              </a:xfrm>
              <a:prstGeom prst="rect">
                <a:avLst/>
              </a:prstGeom>
              <a:blipFill>
                <a:blip r:embed="rId2"/>
                <a:stretch>
                  <a:fillRect l="-5625" t="-4348" r="-5000" b="-652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2AD56E5-BFC0-4796-BB98-3954129D4BDD}"/>
              </a:ext>
            </a:extLst>
          </p:cNvPr>
          <p:cNvSpPr txBox="1"/>
          <p:nvPr/>
        </p:nvSpPr>
        <p:spPr>
          <a:xfrm>
            <a:off x="6301332" y="1687596"/>
            <a:ext cx="3898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possible response patterns</a:t>
            </a:r>
          </a:p>
        </p:txBody>
      </p:sp>
    </p:spTree>
    <p:extLst>
      <p:ext uri="{BB962C8B-B14F-4D97-AF65-F5344CB8AC3E}">
        <p14:creationId xmlns:p14="http://schemas.microsoft.com/office/powerpoint/2010/main" val="130565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anim calcmode="lin" valueType="num">
                                      <p:cBhvr>
                                        <p:cTn id="29" dur="1000" fill="hold"/>
                                        <p:tgtEl>
                                          <p:spTgt spid="27"/>
                                        </p:tgtEl>
                                        <p:attrNameLst>
                                          <p:attrName>ppt_x</p:attrName>
                                        </p:attrNameLst>
                                      </p:cBhvr>
                                      <p:tavLst>
                                        <p:tav tm="0">
                                          <p:val>
                                            <p:strVal val="#ppt_x"/>
                                          </p:val>
                                        </p:tav>
                                        <p:tav tm="100000">
                                          <p:val>
                                            <p:strVal val="#ppt_x"/>
                                          </p:val>
                                        </p:tav>
                                      </p:tavLst>
                                    </p:anim>
                                    <p:anim calcmode="lin" valueType="num">
                                      <p:cBhvr>
                                        <p:cTn id="3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CDB9-E0E4-4977-AFCA-81B1FC50599A}"/>
              </a:ext>
            </a:extLst>
          </p:cNvPr>
          <p:cNvSpPr>
            <a:spLocks noGrp="1"/>
          </p:cNvSpPr>
          <p:nvPr>
            <p:ph type="title" idx="4294967295"/>
          </p:nvPr>
        </p:nvSpPr>
        <p:spPr>
          <a:xfrm>
            <a:off x="95416" y="86401"/>
            <a:ext cx="9944100" cy="629561"/>
          </a:xfrm>
        </p:spPr>
        <p:txBody>
          <a:bodyPr anchor="ctr">
            <a:normAutofit fontScale="90000"/>
          </a:bodyPr>
          <a:lstStyle/>
          <a:p>
            <a:r>
              <a:rPr lang="en-US" sz="4800" dirty="0"/>
              <a:t>Evaluating Model Fit</a:t>
            </a:r>
          </a:p>
        </p:txBody>
      </p:sp>
      <p:sp>
        <p:nvSpPr>
          <p:cNvPr id="3" name="Content Placeholder 2">
            <a:extLst>
              <a:ext uri="{FF2B5EF4-FFF2-40B4-BE49-F238E27FC236}">
                <a16:creationId xmlns:a16="http://schemas.microsoft.com/office/drawing/2014/main" id="{BF4BC1CF-A72A-4D1D-ADFB-F88B19581048}"/>
              </a:ext>
            </a:extLst>
          </p:cNvPr>
          <p:cNvSpPr>
            <a:spLocks noGrp="1"/>
          </p:cNvSpPr>
          <p:nvPr>
            <p:ph idx="4294967295"/>
          </p:nvPr>
        </p:nvSpPr>
        <p:spPr>
          <a:xfrm>
            <a:off x="227938" y="629823"/>
            <a:ext cx="9942513" cy="3124200"/>
          </a:xfrm>
        </p:spPr>
        <p:txBody>
          <a:bodyPr anchor="ctr">
            <a:normAutofit/>
          </a:bodyPr>
          <a:lstStyle/>
          <a:p>
            <a:r>
              <a:rPr lang="en-US" sz="2000" dirty="0"/>
              <a:t>We often use model fit criteria to decide how many latent classes best represent the data</a:t>
            </a:r>
          </a:p>
          <a:p>
            <a:r>
              <a:rPr lang="en-US" sz="2000" dirty="0"/>
              <a:t>Model Comparison: Balancing Fit and Parsimony</a:t>
            </a:r>
          </a:p>
          <a:p>
            <a:pPr lvl="1"/>
            <a:r>
              <a:rPr lang="en-US" sz="1600" dirty="0"/>
              <a:t>Better fit means the model describes the data well</a:t>
            </a:r>
          </a:p>
          <a:p>
            <a:pPr lvl="1"/>
            <a:r>
              <a:rPr lang="en-US" sz="1600" dirty="0"/>
              <a:t>Parsimony means the model is simple and avoids unnecessary complexity</a:t>
            </a:r>
          </a:p>
          <a:p>
            <a:pPr>
              <a:buFont typeface="Arial" panose="020B0604020202020204" pitchFamily="34" charset="0"/>
              <a:buChar char="•"/>
            </a:pPr>
            <a:r>
              <a:rPr lang="en-US" sz="2000" dirty="0"/>
              <a:t>We want the best-fitting model that isn’t overly complex</a:t>
            </a:r>
          </a:p>
          <a:p>
            <a:r>
              <a:rPr lang="en-US" sz="2000" dirty="0"/>
              <a:t>Common Fit Criteria:</a:t>
            </a:r>
          </a:p>
          <a:p>
            <a:pPr lvl="1"/>
            <a:r>
              <a:rPr lang="en-US" sz="1600" dirty="0"/>
              <a:t>AIC (Akaike Information Criterion)</a:t>
            </a:r>
          </a:p>
          <a:p>
            <a:pPr lvl="1"/>
            <a:r>
              <a:rPr lang="en-US" sz="1600" dirty="0"/>
              <a:t>BIC (Bayesian Information Criterion)</a:t>
            </a:r>
          </a:p>
          <a:p>
            <a:r>
              <a:rPr lang="en-US" sz="2000" dirty="0"/>
              <a:t>Lower values = better balance between fit and simplicity</a:t>
            </a:r>
          </a:p>
        </p:txBody>
      </p:sp>
    </p:spTree>
    <p:extLst>
      <p:ext uri="{BB962C8B-B14F-4D97-AF65-F5344CB8AC3E}">
        <p14:creationId xmlns:p14="http://schemas.microsoft.com/office/powerpoint/2010/main" val="8483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1826-2A76-436D-8E4A-2A9CDD1BB3B5}"/>
              </a:ext>
            </a:extLst>
          </p:cNvPr>
          <p:cNvSpPr>
            <a:spLocks noGrp="1"/>
          </p:cNvSpPr>
          <p:nvPr>
            <p:ph type="title"/>
          </p:nvPr>
        </p:nvSpPr>
        <p:spPr>
          <a:xfrm>
            <a:off x="106680" y="104444"/>
            <a:ext cx="10515600" cy="724204"/>
          </a:xfrm>
        </p:spPr>
        <p:txBody>
          <a:bodyPr/>
          <a:lstStyle/>
          <a:p>
            <a:r>
              <a:rPr lang="en-US" dirty="0"/>
              <a:t>Relative Model Fit</a:t>
            </a:r>
          </a:p>
        </p:txBody>
      </p:sp>
      <p:graphicFrame>
        <p:nvGraphicFramePr>
          <p:cNvPr id="4" name="Table 4">
            <a:extLst>
              <a:ext uri="{FF2B5EF4-FFF2-40B4-BE49-F238E27FC236}">
                <a16:creationId xmlns:a16="http://schemas.microsoft.com/office/drawing/2014/main" id="{479472C7-1F8A-41A0-B119-8E3C2ED1607B}"/>
              </a:ext>
            </a:extLst>
          </p:cNvPr>
          <p:cNvGraphicFramePr>
            <a:graphicFrameLocks noGrp="1"/>
          </p:cNvGraphicFramePr>
          <p:nvPr>
            <p:ph idx="1"/>
            <p:extLst>
              <p:ext uri="{D42A27DB-BD31-4B8C-83A1-F6EECF244321}">
                <p14:modId xmlns:p14="http://schemas.microsoft.com/office/powerpoint/2010/main" val="1262357661"/>
              </p:ext>
            </p:extLst>
          </p:nvPr>
        </p:nvGraphicFramePr>
        <p:xfrm>
          <a:off x="225949" y="672686"/>
          <a:ext cx="10515600" cy="296672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184434629"/>
                    </a:ext>
                  </a:extLst>
                </a:gridCol>
                <a:gridCol w="1752600">
                  <a:extLst>
                    <a:ext uri="{9D8B030D-6E8A-4147-A177-3AD203B41FA5}">
                      <a16:colId xmlns:a16="http://schemas.microsoft.com/office/drawing/2014/main" val="1967726023"/>
                    </a:ext>
                  </a:extLst>
                </a:gridCol>
                <a:gridCol w="1752600">
                  <a:extLst>
                    <a:ext uri="{9D8B030D-6E8A-4147-A177-3AD203B41FA5}">
                      <a16:colId xmlns:a16="http://schemas.microsoft.com/office/drawing/2014/main" val="2423713324"/>
                    </a:ext>
                  </a:extLst>
                </a:gridCol>
                <a:gridCol w="1752600">
                  <a:extLst>
                    <a:ext uri="{9D8B030D-6E8A-4147-A177-3AD203B41FA5}">
                      <a16:colId xmlns:a16="http://schemas.microsoft.com/office/drawing/2014/main" val="4181898191"/>
                    </a:ext>
                  </a:extLst>
                </a:gridCol>
                <a:gridCol w="1752600">
                  <a:extLst>
                    <a:ext uri="{9D8B030D-6E8A-4147-A177-3AD203B41FA5}">
                      <a16:colId xmlns:a16="http://schemas.microsoft.com/office/drawing/2014/main" val="1346649596"/>
                    </a:ext>
                  </a:extLst>
                </a:gridCol>
                <a:gridCol w="1752600">
                  <a:extLst>
                    <a:ext uri="{9D8B030D-6E8A-4147-A177-3AD203B41FA5}">
                      <a16:colId xmlns:a16="http://schemas.microsoft.com/office/drawing/2014/main" val="1885914690"/>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5881513"/>
                  </a:ext>
                </a:extLst>
              </a:tr>
              <a:tr h="370840">
                <a:tc>
                  <a:txBody>
                    <a:bodyPr/>
                    <a:lstStyle/>
                    <a:p>
                      <a:endParaRPr lang="en-US"/>
                    </a:p>
                  </a:txBody>
                  <a:tcPr/>
                </a:tc>
                <a:tc>
                  <a:txBody>
                    <a:bodyPr/>
                    <a:lstStyle/>
                    <a:p>
                      <a:r>
                        <a:rPr lang="en-US" dirty="0"/>
                        <a:t>L2</a:t>
                      </a:r>
                    </a:p>
                  </a:txBody>
                  <a:tcPr/>
                </a:tc>
                <a:tc>
                  <a:txBody>
                    <a:bodyPr/>
                    <a:lstStyle/>
                    <a:p>
                      <a:r>
                        <a:rPr lang="en-US" dirty="0"/>
                        <a:t>BIC</a:t>
                      </a:r>
                    </a:p>
                  </a:txBody>
                  <a:tcPr/>
                </a:tc>
                <a:tc>
                  <a:txBody>
                    <a:bodyPr/>
                    <a:lstStyle/>
                    <a:p>
                      <a:r>
                        <a:rPr lang="en-US" dirty="0"/>
                        <a:t>AIC</a:t>
                      </a:r>
                    </a:p>
                  </a:txBody>
                  <a:tcPr/>
                </a:tc>
                <a:tc>
                  <a:txBody>
                    <a:bodyPr/>
                    <a:lstStyle/>
                    <a:p>
                      <a:r>
                        <a:rPr lang="en-US" dirty="0"/>
                        <a:t>df</a:t>
                      </a:r>
                    </a:p>
                  </a:txBody>
                  <a:tcPr/>
                </a:tc>
                <a:tc>
                  <a:txBody>
                    <a:bodyPr/>
                    <a:lstStyle/>
                    <a:p>
                      <a:r>
                        <a:rPr lang="en-US" dirty="0"/>
                        <a:t>P-value</a:t>
                      </a:r>
                    </a:p>
                  </a:txBody>
                  <a:tcPr/>
                </a:tc>
                <a:extLst>
                  <a:ext uri="{0D108BD9-81ED-4DB2-BD59-A6C34878D82A}">
                    <a16:rowId xmlns:a16="http://schemas.microsoft.com/office/drawing/2014/main" val="2185599783"/>
                  </a:ext>
                </a:extLst>
              </a:tr>
              <a:tr h="370840">
                <a:tc>
                  <a:txBody>
                    <a:bodyPr/>
                    <a:lstStyle/>
                    <a:p>
                      <a:r>
                        <a:rPr lang="en-US" dirty="0"/>
                        <a:t>1-C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01330266"/>
                  </a:ext>
                </a:extLst>
              </a:tr>
              <a:tr h="370840">
                <a:tc>
                  <a:txBody>
                    <a:bodyPr/>
                    <a:lstStyle/>
                    <a:p>
                      <a:r>
                        <a:rPr lang="en-US" dirty="0"/>
                        <a:t>2-C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4836103"/>
                  </a:ext>
                </a:extLst>
              </a:tr>
              <a:tr h="370840">
                <a:tc>
                  <a:txBody>
                    <a:bodyPr/>
                    <a:lstStyle/>
                    <a:p>
                      <a:r>
                        <a:rPr lang="en-US" dirty="0"/>
                        <a:t>3-C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7801383"/>
                  </a:ext>
                </a:extLst>
              </a:tr>
              <a:tr h="370840">
                <a:tc>
                  <a:txBody>
                    <a:bodyPr/>
                    <a:lstStyle/>
                    <a:p>
                      <a:r>
                        <a:rPr lang="en-US" dirty="0"/>
                        <a:t>4-C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89040690"/>
                  </a:ext>
                </a:extLst>
              </a:tr>
              <a:tr h="370840">
                <a:tc>
                  <a:txBody>
                    <a:bodyPr/>
                    <a:lstStyle/>
                    <a:p>
                      <a:r>
                        <a:rPr lang="en-US" dirty="0"/>
                        <a:t>5-C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15406543"/>
                  </a:ext>
                </a:extLst>
              </a:tr>
              <a:tr h="370840">
                <a:tc>
                  <a:txBody>
                    <a:bodyPr/>
                    <a:lstStyle/>
                    <a:p>
                      <a:r>
                        <a:rPr lang="en-US" dirty="0"/>
                        <a:t>6-C</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15001380"/>
                  </a:ext>
                </a:extLst>
              </a:tr>
            </a:tbl>
          </a:graphicData>
        </a:graphic>
      </p:graphicFrame>
      <p:sp>
        <p:nvSpPr>
          <p:cNvPr id="5" name="TextBox 4">
            <a:extLst>
              <a:ext uri="{FF2B5EF4-FFF2-40B4-BE49-F238E27FC236}">
                <a16:creationId xmlns:a16="http://schemas.microsoft.com/office/drawing/2014/main" id="{D5E81683-B008-40D0-BB08-1CCA35011E9C}"/>
              </a:ext>
            </a:extLst>
          </p:cNvPr>
          <p:cNvSpPr txBox="1"/>
          <p:nvPr/>
        </p:nvSpPr>
        <p:spPr>
          <a:xfrm>
            <a:off x="1574157" y="5660020"/>
            <a:ext cx="6103274" cy="369332"/>
          </a:xfrm>
          <a:prstGeom prst="rect">
            <a:avLst/>
          </a:prstGeom>
          <a:noFill/>
        </p:spPr>
        <p:txBody>
          <a:bodyPr wrap="none" rtlCol="0">
            <a:spAutoFit/>
          </a:bodyPr>
          <a:lstStyle/>
          <a:p>
            <a:r>
              <a:rPr lang="en-US" dirty="0"/>
              <a:t>Note: Can make elbow plot of AIC/BIC </a:t>
            </a:r>
            <a:r>
              <a:rPr lang="en-US" dirty="0" err="1"/>
              <a:t>etc</a:t>
            </a:r>
            <a:r>
              <a:rPr lang="en-US" dirty="0"/>
              <a:t> to show lowest value</a:t>
            </a:r>
          </a:p>
        </p:txBody>
      </p:sp>
    </p:spTree>
    <p:extLst>
      <p:ext uri="{BB962C8B-B14F-4D97-AF65-F5344CB8AC3E}">
        <p14:creationId xmlns:p14="http://schemas.microsoft.com/office/powerpoint/2010/main" val="447788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5462B-D907-6D69-650E-666A67FE2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D25F0-9B54-9C82-D405-80A206C986BA}"/>
              </a:ext>
            </a:extLst>
          </p:cNvPr>
          <p:cNvSpPr>
            <a:spLocks noGrp="1"/>
          </p:cNvSpPr>
          <p:nvPr>
            <p:ph type="title"/>
          </p:nvPr>
        </p:nvSpPr>
        <p:spPr/>
        <p:txBody>
          <a:bodyPr/>
          <a:lstStyle/>
          <a:p>
            <a:r>
              <a:rPr lang="en-US" dirty="0"/>
              <a:t>Example: ACEs</a:t>
            </a:r>
          </a:p>
        </p:txBody>
      </p:sp>
      <p:sp>
        <p:nvSpPr>
          <p:cNvPr id="3" name="Content Placeholder 2">
            <a:extLst>
              <a:ext uri="{FF2B5EF4-FFF2-40B4-BE49-F238E27FC236}">
                <a16:creationId xmlns:a16="http://schemas.microsoft.com/office/drawing/2014/main" id="{1697DC62-88DE-1EAD-A279-B76A2D7AB10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39752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0910-E375-4044-B567-61E15C72F537}"/>
              </a:ext>
            </a:extLst>
          </p:cNvPr>
          <p:cNvSpPr>
            <a:spLocks noGrp="1"/>
          </p:cNvSpPr>
          <p:nvPr>
            <p:ph type="title" idx="4294967295"/>
          </p:nvPr>
        </p:nvSpPr>
        <p:spPr>
          <a:xfrm>
            <a:off x="103367" y="65917"/>
            <a:ext cx="10509250" cy="617896"/>
          </a:xfrm>
        </p:spPr>
        <p:txBody>
          <a:bodyPr anchor="b">
            <a:normAutofit fontScale="90000"/>
          </a:bodyPr>
          <a:lstStyle/>
          <a:p>
            <a:r>
              <a:rPr lang="en-US" sz="4000" dirty="0"/>
              <a:t>Install LCA for SPSS</a:t>
            </a:r>
          </a:p>
        </p:txBody>
      </p:sp>
      <p:sp>
        <p:nvSpPr>
          <p:cNvPr id="3" name="Content Placeholder 2">
            <a:extLst>
              <a:ext uri="{FF2B5EF4-FFF2-40B4-BE49-F238E27FC236}">
                <a16:creationId xmlns:a16="http://schemas.microsoft.com/office/drawing/2014/main" id="{9797FEE1-2F12-4527-87F8-EB9082D1BD8B}"/>
              </a:ext>
            </a:extLst>
          </p:cNvPr>
          <p:cNvSpPr>
            <a:spLocks noGrp="1"/>
          </p:cNvSpPr>
          <p:nvPr>
            <p:ph idx="4294967295"/>
          </p:nvPr>
        </p:nvSpPr>
        <p:spPr>
          <a:xfrm>
            <a:off x="166978" y="683813"/>
            <a:ext cx="10509250" cy="2714625"/>
          </a:xfrm>
        </p:spPr>
        <p:txBody>
          <a:bodyPr>
            <a:normAutofit/>
          </a:bodyPr>
          <a:lstStyle/>
          <a:p>
            <a:r>
              <a:rPr lang="en-US" sz="2000" dirty="0"/>
              <a:t>Extensions </a:t>
            </a:r>
            <a:r>
              <a:rPr lang="en-US" sz="2000" dirty="0">
                <a:sym typeface="Wingdings" panose="05000000000000000000" pitchFamily="2" charset="2"/>
              </a:rPr>
              <a:t> Extension Hub  search ‘latent’ install STATS_LATENT_CLASS</a:t>
            </a:r>
          </a:p>
          <a:p>
            <a:r>
              <a:rPr lang="en-US" sz="2000" dirty="0">
                <a:sym typeface="Wingdings" panose="05000000000000000000" pitchFamily="2" charset="2"/>
              </a:rPr>
              <a:t>It is available under ‘Analyze’  Loglinear  Latent Class Analysis</a:t>
            </a:r>
          </a:p>
          <a:p>
            <a:r>
              <a:rPr lang="en-US" sz="2000" dirty="0">
                <a:sym typeface="Wingdings" panose="05000000000000000000" pitchFamily="2" charset="2"/>
              </a:rPr>
              <a:t>If you have version 27 or less you need to follow alternative instructions </a:t>
            </a:r>
            <a:endParaRPr lang="en-US" sz="2000" dirty="0"/>
          </a:p>
        </p:txBody>
      </p:sp>
    </p:spTree>
    <p:extLst>
      <p:ext uri="{BB962C8B-B14F-4D97-AF65-F5344CB8AC3E}">
        <p14:creationId xmlns:p14="http://schemas.microsoft.com/office/powerpoint/2010/main" val="345514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04147A-A828-9280-6D52-7621A80C2CE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E4D1D78-B8BE-BC4B-F40B-E88913824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9E02191-954A-8AF3-E63B-DEFEAE6D4EE0}"/>
              </a:ext>
            </a:extLst>
          </p:cNvPr>
          <p:cNvSpPr>
            <a:spLocks noGrp="1"/>
          </p:cNvSpPr>
          <p:nvPr>
            <p:ph type="title"/>
          </p:nvPr>
        </p:nvSpPr>
        <p:spPr>
          <a:xfrm>
            <a:off x="841248" y="426720"/>
            <a:ext cx="10506456" cy="1919141"/>
          </a:xfrm>
        </p:spPr>
        <p:txBody>
          <a:bodyPr anchor="b">
            <a:normAutofit/>
          </a:bodyPr>
          <a:lstStyle/>
          <a:p>
            <a:r>
              <a:rPr lang="en-US" sz="5100"/>
              <a:t>The Sum Score, “ACE” Score or Cumulative Risk Score (“CR”)</a:t>
            </a:r>
          </a:p>
        </p:txBody>
      </p:sp>
      <p:sp>
        <p:nvSpPr>
          <p:cNvPr id="19" name="Rectangle 18">
            <a:extLst>
              <a:ext uri="{FF2B5EF4-FFF2-40B4-BE49-F238E27FC236}">
                <a16:creationId xmlns:a16="http://schemas.microsoft.com/office/drawing/2014/main" id="{E1E49FE0-A908-A30D-0240-90765DE3E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E05F07B-73A9-4A38-B753-96D323F0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D72870D-B289-ECB8-466F-82E5B5232435}"/>
              </a:ext>
            </a:extLst>
          </p:cNvPr>
          <p:cNvSpPr>
            <a:spLocks noGrp="1"/>
          </p:cNvSpPr>
          <p:nvPr>
            <p:ph idx="1"/>
          </p:nvPr>
        </p:nvSpPr>
        <p:spPr>
          <a:xfrm>
            <a:off x="841248" y="3337269"/>
            <a:ext cx="10509504" cy="2905686"/>
          </a:xfrm>
        </p:spPr>
        <p:txBody>
          <a:bodyPr>
            <a:normAutofit/>
          </a:bodyPr>
          <a:lstStyle/>
          <a:p>
            <a:pPr>
              <a:lnSpc>
                <a:spcPct val="100000"/>
              </a:lnSpc>
            </a:pPr>
            <a:r>
              <a:rPr lang="en-US" sz="1900" dirty="0"/>
              <a:t>The co-occurring nature of ACEs has led to the use of an “ACE score,” which represents the total number of ACE categories designed to measure CR</a:t>
            </a:r>
          </a:p>
          <a:p>
            <a:pPr>
              <a:lnSpc>
                <a:spcPct val="100000"/>
              </a:lnSpc>
            </a:pPr>
            <a:r>
              <a:rPr lang="en-US" sz="1900" dirty="0"/>
              <a:t>The ACE score (i.e., CR approach) has vastly improved our knowledge about the pervasive and detrimental effects of multiple forms of early childhood adversity</a:t>
            </a:r>
          </a:p>
          <a:p>
            <a:pPr>
              <a:lnSpc>
                <a:spcPct val="100000"/>
              </a:lnSpc>
            </a:pPr>
            <a:r>
              <a:rPr lang="en-US" sz="1900" dirty="0"/>
              <a:t>Negative sequelae of cumulative ACE burden (40 + years)</a:t>
            </a:r>
          </a:p>
          <a:p>
            <a:pPr lvl="1">
              <a:lnSpc>
                <a:spcPct val="100000"/>
              </a:lnSpc>
            </a:pPr>
            <a:r>
              <a:rPr lang="en-US" sz="1900" dirty="0"/>
              <a:t>Depression (Chapman, Dube, &amp; Anda, 2007)</a:t>
            </a:r>
          </a:p>
          <a:p>
            <a:pPr lvl="1">
              <a:lnSpc>
                <a:spcPct val="100000"/>
              </a:lnSpc>
            </a:pPr>
            <a:r>
              <a:rPr lang="en-US" sz="1900" dirty="0"/>
              <a:t>Alcohol abuse (Dube et al., 2001)</a:t>
            </a:r>
          </a:p>
          <a:p>
            <a:pPr lvl="1">
              <a:lnSpc>
                <a:spcPct val="100000"/>
              </a:lnSpc>
            </a:pPr>
            <a:r>
              <a:rPr lang="en-US" sz="1900" dirty="0"/>
              <a:t>HIV risk-taking behavior (</a:t>
            </a:r>
            <a:r>
              <a:rPr lang="en-US" sz="1900" dirty="0" err="1"/>
              <a:t>Bensley</a:t>
            </a:r>
            <a:r>
              <a:rPr lang="en-US" sz="1900" dirty="0"/>
              <a:t>, Van </a:t>
            </a:r>
            <a:r>
              <a:rPr lang="en-US" sz="1900" dirty="0" err="1"/>
              <a:t>Eenwyk</a:t>
            </a:r>
            <a:r>
              <a:rPr lang="en-US" sz="1900" dirty="0"/>
              <a:t>, &amp; Simmons, 2000)</a:t>
            </a:r>
          </a:p>
          <a:p>
            <a:pPr>
              <a:lnSpc>
                <a:spcPct val="100000"/>
              </a:lnSpc>
            </a:pPr>
            <a:endParaRPr lang="en-US" sz="1900" dirty="0"/>
          </a:p>
          <a:p>
            <a:pPr lvl="1">
              <a:lnSpc>
                <a:spcPct val="100000"/>
              </a:lnSpc>
            </a:pPr>
            <a:endParaRPr lang="en-US" sz="1900" dirty="0"/>
          </a:p>
          <a:p>
            <a:pPr>
              <a:lnSpc>
                <a:spcPct val="100000"/>
              </a:lnSpc>
            </a:pPr>
            <a:endParaRPr lang="en-US" sz="1900" dirty="0"/>
          </a:p>
          <a:p>
            <a:pPr>
              <a:lnSpc>
                <a:spcPct val="100000"/>
              </a:lnSpc>
            </a:pPr>
            <a:endParaRPr lang="en-US" sz="1900" dirty="0"/>
          </a:p>
        </p:txBody>
      </p:sp>
    </p:spTree>
    <p:extLst>
      <p:ext uri="{BB962C8B-B14F-4D97-AF65-F5344CB8AC3E}">
        <p14:creationId xmlns:p14="http://schemas.microsoft.com/office/powerpoint/2010/main" val="369302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A0A69-8F5A-57EB-2CE7-76208C84A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C04EE-7CD6-79A4-EA10-218DBDE8ADEB}"/>
              </a:ext>
            </a:extLst>
          </p:cNvPr>
          <p:cNvSpPr>
            <a:spLocks noGrp="1"/>
          </p:cNvSpPr>
          <p:nvPr>
            <p:ph type="title"/>
          </p:nvPr>
        </p:nvSpPr>
        <p:spPr/>
        <p:txBody>
          <a:bodyPr>
            <a:normAutofit fontScale="90000"/>
          </a:bodyPr>
          <a:lstStyle/>
          <a:p>
            <a:r>
              <a:rPr lang="en-US" dirty="0"/>
              <a:t>Methodological Limitations of the ACE Sum Score</a:t>
            </a:r>
          </a:p>
        </p:txBody>
      </p:sp>
      <p:sp>
        <p:nvSpPr>
          <p:cNvPr id="4" name="Text Placeholder 3">
            <a:extLst>
              <a:ext uri="{FF2B5EF4-FFF2-40B4-BE49-F238E27FC236}">
                <a16:creationId xmlns:a16="http://schemas.microsoft.com/office/drawing/2014/main" id="{C3536A77-7049-588F-ED97-2A26C6CC8798}"/>
              </a:ext>
            </a:extLst>
          </p:cNvPr>
          <p:cNvSpPr>
            <a:spLocks noGrp="1"/>
          </p:cNvSpPr>
          <p:nvPr>
            <p:ph type="body" idx="1"/>
          </p:nvPr>
        </p:nvSpPr>
        <p:spPr/>
        <p:txBody>
          <a:bodyPr/>
          <a:lstStyle/>
          <a:p>
            <a:r>
              <a:rPr lang="en-US" dirty="0"/>
              <a:t>Additivity</a:t>
            </a:r>
          </a:p>
        </p:txBody>
      </p:sp>
      <p:sp>
        <p:nvSpPr>
          <p:cNvPr id="5" name="Content Placeholder 4">
            <a:extLst>
              <a:ext uri="{FF2B5EF4-FFF2-40B4-BE49-F238E27FC236}">
                <a16:creationId xmlns:a16="http://schemas.microsoft.com/office/drawing/2014/main" id="{AA0EF138-8CB7-8EDC-1049-E69968F94BE0}"/>
              </a:ext>
            </a:extLst>
          </p:cNvPr>
          <p:cNvSpPr>
            <a:spLocks noGrp="1"/>
          </p:cNvSpPr>
          <p:nvPr>
            <p:ph sz="half" idx="2"/>
          </p:nvPr>
        </p:nvSpPr>
        <p:spPr/>
        <p:txBody>
          <a:bodyPr/>
          <a:lstStyle/>
          <a:p>
            <a:r>
              <a:rPr lang="en-US" dirty="0"/>
              <a:t>Does 2 + 2 = 4 or 5?</a:t>
            </a:r>
          </a:p>
          <a:p>
            <a:r>
              <a:rPr lang="en-US" dirty="0"/>
              <a:t>Is 3 &gt; 4 or 4 &gt; 3?</a:t>
            </a:r>
          </a:p>
          <a:p>
            <a:r>
              <a:rPr lang="en-US" dirty="0"/>
              <a:t>Does marginal cost = 0?</a:t>
            </a:r>
          </a:p>
          <a:p>
            <a:endParaRPr lang="en-US" dirty="0"/>
          </a:p>
        </p:txBody>
      </p:sp>
      <p:sp>
        <p:nvSpPr>
          <p:cNvPr id="6" name="Text Placeholder 5">
            <a:extLst>
              <a:ext uri="{FF2B5EF4-FFF2-40B4-BE49-F238E27FC236}">
                <a16:creationId xmlns:a16="http://schemas.microsoft.com/office/drawing/2014/main" id="{E3CE8657-77DB-D0FF-AD48-72D0C702673C}"/>
              </a:ext>
            </a:extLst>
          </p:cNvPr>
          <p:cNvSpPr>
            <a:spLocks noGrp="1"/>
          </p:cNvSpPr>
          <p:nvPr>
            <p:ph type="body" sz="quarter" idx="3"/>
          </p:nvPr>
        </p:nvSpPr>
        <p:spPr/>
        <p:txBody>
          <a:bodyPr/>
          <a:lstStyle/>
          <a:p>
            <a:r>
              <a:rPr lang="en-US" dirty="0"/>
              <a:t>Multiplicity</a:t>
            </a:r>
          </a:p>
        </p:txBody>
      </p:sp>
      <p:sp>
        <p:nvSpPr>
          <p:cNvPr id="7" name="Content Placeholder 6">
            <a:extLst>
              <a:ext uri="{FF2B5EF4-FFF2-40B4-BE49-F238E27FC236}">
                <a16:creationId xmlns:a16="http://schemas.microsoft.com/office/drawing/2014/main" id="{B977F731-8793-2424-5637-273BBABD64DD}"/>
              </a:ext>
            </a:extLst>
          </p:cNvPr>
          <p:cNvSpPr>
            <a:spLocks noGrp="1"/>
          </p:cNvSpPr>
          <p:nvPr>
            <p:ph sz="quarter" idx="4"/>
          </p:nvPr>
        </p:nvSpPr>
        <p:spPr/>
        <p:txBody>
          <a:bodyPr/>
          <a:lstStyle/>
          <a:p>
            <a:r>
              <a:rPr lang="en-US" dirty="0"/>
              <a:t>Does “2” = “2”</a:t>
            </a:r>
          </a:p>
          <a:p>
            <a:r>
              <a:rPr lang="en-US" dirty="0"/>
              <a:t>Does the risk of 1 ACE depend on the risk of another?</a:t>
            </a:r>
          </a:p>
        </p:txBody>
      </p:sp>
      <p:sp>
        <p:nvSpPr>
          <p:cNvPr id="3" name="Rectangle 2">
            <a:extLst>
              <a:ext uri="{FF2B5EF4-FFF2-40B4-BE49-F238E27FC236}">
                <a16:creationId xmlns:a16="http://schemas.microsoft.com/office/drawing/2014/main" id="{F37A1572-5D46-2573-C3EB-69519DD9BE27}"/>
              </a:ext>
            </a:extLst>
          </p:cNvPr>
          <p:cNvSpPr/>
          <p:nvPr/>
        </p:nvSpPr>
        <p:spPr>
          <a:xfrm>
            <a:off x="1115568" y="5446579"/>
            <a:ext cx="101681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Which of the 2</a:t>
            </a:r>
            <a:r>
              <a:rPr kumimoji="0" lang="en-US" sz="2400" b="0" i="0" u="none" strike="noStrike" kern="1200" cap="none" spc="0" normalizeH="0" baseline="30000" noProof="0" dirty="0">
                <a:ln>
                  <a:noFill/>
                </a:ln>
                <a:solidFill>
                  <a:srgbClr val="000000"/>
                </a:solidFill>
                <a:effectLst/>
                <a:uLnTx/>
                <a:uFillTx/>
                <a:latin typeface="Neue Haas Grotesk Text Pro"/>
                <a:ea typeface="+mn-ea"/>
                <a:cs typeface="+mn-cs"/>
              </a:rPr>
              <a:t>x</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rPr>
              <a:t> permutations are children experiencing and in what ways does it matter in the long-term? </a:t>
            </a:r>
            <a:r>
              <a:rPr kumimoji="0" lang="en-US" sz="2400" b="0" i="0" u="none" strike="noStrike" kern="1200" cap="none" spc="0" normalizeH="0" baseline="0" noProof="0" dirty="0">
                <a:ln>
                  <a:noFill/>
                </a:ln>
                <a:solidFill>
                  <a:srgbClr val="000000"/>
                </a:solidFill>
                <a:effectLst/>
                <a:uLnTx/>
                <a:uFillTx/>
                <a:latin typeface="Neue Haas Grotesk Text Pro"/>
                <a:ea typeface="+mn-ea"/>
                <a:cs typeface="+mn-cs"/>
                <a:sym typeface="Wingdings" panose="05000000000000000000" pitchFamily="2" charset="2"/>
              </a:rPr>
              <a:t> the LCA question!</a:t>
            </a:r>
            <a:endParaRPr kumimoji="0" 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285597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CBF8-F3B4-0FDA-136B-88AD51A402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8FE485-2860-EF0A-5633-B19F9368D2ED}"/>
              </a:ext>
            </a:extLst>
          </p:cNvPr>
          <p:cNvSpPr>
            <a:spLocks noGrp="1"/>
          </p:cNvSpPr>
          <p:nvPr>
            <p:ph type="title"/>
          </p:nvPr>
        </p:nvSpPr>
        <p:spPr/>
        <p:txBody>
          <a:bodyPr vert="horz" lIns="91440" tIns="45720" rIns="91440" bIns="45720" rtlCol="0" anchor="b">
            <a:noAutofit/>
          </a:bodyPr>
          <a:lstStyle/>
          <a:p>
            <a:r>
              <a:rPr lang="en-US" sz="3200" dirty="0"/>
              <a:t>Adverse Child Experiences and the Multiple Contexts of Child Development: </a:t>
            </a:r>
            <a:r>
              <a:rPr lang="en-US" sz="3200" i="1" dirty="0"/>
              <a:t>Justifying a Latent Class Analysis</a:t>
            </a:r>
          </a:p>
        </p:txBody>
      </p:sp>
      <p:sp>
        <p:nvSpPr>
          <p:cNvPr id="5" name="Text Placeholder 4">
            <a:extLst>
              <a:ext uri="{FF2B5EF4-FFF2-40B4-BE49-F238E27FC236}">
                <a16:creationId xmlns:a16="http://schemas.microsoft.com/office/drawing/2014/main" id="{6DCDC313-55DB-564D-CC08-371ED5CB26A4}"/>
              </a:ext>
            </a:extLst>
          </p:cNvPr>
          <p:cNvSpPr>
            <a:spLocks noGrp="1"/>
          </p:cNvSpPr>
          <p:nvPr>
            <p:ph type="body" idx="1"/>
          </p:nvPr>
        </p:nvSpPr>
        <p:spPr>
          <a:xfrm>
            <a:off x="1383643" y="6356350"/>
            <a:ext cx="3188357" cy="365125"/>
          </a:xfrm>
        </p:spPr>
        <p:txBody>
          <a:bodyPr>
            <a:normAutofit fontScale="92500"/>
          </a:bodyPr>
          <a:lstStyle/>
          <a:p>
            <a:r>
              <a:rPr lang="en-US" sz="1800" dirty="0"/>
              <a:t>Sociological Model of ACEs</a:t>
            </a:r>
          </a:p>
        </p:txBody>
      </p:sp>
      <p:graphicFrame>
        <p:nvGraphicFramePr>
          <p:cNvPr id="202" name="Content Placeholder 201">
            <a:extLst>
              <a:ext uri="{FF2B5EF4-FFF2-40B4-BE49-F238E27FC236}">
                <a16:creationId xmlns:a16="http://schemas.microsoft.com/office/drawing/2014/main" id="{A1389D7C-39CC-DB73-F5CE-A8DBB20B4707}"/>
              </a:ext>
            </a:extLst>
          </p:cNvPr>
          <p:cNvGraphicFramePr>
            <a:graphicFrameLocks noGrp="1"/>
          </p:cNvGraphicFramePr>
          <p:nvPr>
            <p:ph sz="half" idx="2"/>
          </p:nvPr>
        </p:nvGraphicFramePr>
        <p:xfrm>
          <a:off x="771211" y="2163909"/>
          <a:ext cx="5324789" cy="4038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3E908DA6-55A5-A643-4CBA-C9D26C0A5AE6}"/>
              </a:ext>
            </a:extLst>
          </p:cNvPr>
          <p:cNvSpPr>
            <a:spLocks noGrp="1"/>
          </p:cNvSpPr>
          <p:nvPr>
            <p:ph sz="quarter" idx="4"/>
          </p:nvPr>
        </p:nvSpPr>
        <p:spPr>
          <a:xfrm>
            <a:off x="6440992" y="2270927"/>
            <a:ext cx="4842703" cy="3901271"/>
          </a:xfrm>
        </p:spPr>
        <p:txBody>
          <a:bodyPr>
            <a:normAutofit fontScale="85000" lnSpcReduction="10000"/>
          </a:bodyPr>
          <a:lstStyle/>
          <a:p>
            <a:r>
              <a:rPr lang="en-US" dirty="0"/>
              <a:t>Reciprocal interactions between developing child and her environment</a:t>
            </a:r>
          </a:p>
          <a:p>
            <a:r>
              <a:rPr lang="en-US" dirty="0"/>
              <a:t>Any one risk factor has limited explanatory power over the identification of ‘constellations of risk’</a:t>
            </a:r>
          </a:p>
          <a:p>
            <a:r>
              <a:rPr lang="en-US" dirty="0"/>
              <a:t>The processes undergirding CR are conditional on the pattern of interactions between the child and the broader environment in which he or she exists. </a:t>
            </a:r>
          </a:p>
          <a:p>
            <a:r>
              <a:rPr lang="en-US" dirty="0"/>
              <a:t>Principles of multi- and equ- finality</a:t>
            </a:r>
          </a:p>
        </p:txBody>
      </p:sp>
      <p:sp>
        <p:nvSpPr>
          <p:cNvPr id="3" name="Slide Number Placeholder 2">
            <a:extLst>
              <a:ext uri="{FF2B5EF4-FFF2-40B4-BE49-F238E27FC236}">
                <a16:creationId xmlns:a16="http://schemas.microsoft.com/office/drawing/2014/main" id="{E92F40FF-470D-427A-953F-22E8259321B5}"/>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774741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F38AE1-F981-8B0F-4619-6987A9E1A53D}"/>
            </a:ext>
          </a:extLst>
        </p:cNvPr>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85DEE546-16A8-CDAE-A881-23C4B6F31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22" name="Rectangle 14">
            <a:extLst>
              <a:ext uri="{FF2B5EF4-FFF2-40B4-BE49-F238E27FC236}">
                <a16:creationId xmlns:a16="http://schemas.microsoft.com/office/drawing/2014/main" id="{B828209E-A08D-E6E7-02BF-890FFB761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16">
            <a:extLst>
              <a:ext uri="{FF2B5EF4-FFF2-40B4-BE49-F238E27FC236}">
                <a16:creationId xmlns:a16="http://schemas.microsoft.com/office/drawing/2014/main" id="{2FCED70E-6833-1607-078F-CCB67DCC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0715671C-4214-59F8-C7E0-9444E2C29664}"/>
              </a:ext>
            </a:extLst>
          </p:cNvPr>
          <p:cNvSpPr>
            <a:spLocks noGrp="1"/>
          </p:cNvSpPr>
          <p:nvPr>
            <p:ph type="title"/>
          </p:nvPr>
        </p:nvSpPr>
        <p:spPr>
          <a:xfrm>
            <a:off x="1115568" y="548640"/>
            <a:ext cx="10168128" cy="1179576"/>
          </a:xfrm>
        </p:spPr>
        <p:txBody>
          <a:bodyPr>
            <a:normAutofit/>
          </a:bodyPr>
          <a:lstStyle/>
          <a:p>
            <a:r>
              <a:rPr lang="en-US" sz="3700" dirty="0"/>
              <a:t>Rethinking ACEs: Typologies of Adversity Using Latent Class Analysis (“LCA”)</a:t>
            </a:r>
          </a:p>
        </p:txBody>
      </p:sp>
      <p:sp>
        <p:nvSpPr>
          <p:cNvPr id="24" name="Rectangle 18">
            <a:extLst>
              <a:ext uri="{FF2B5EF4-FFF2-40B4-BE49-F238E27FC236}">
                <a16:creationId xmlns:a16="http://schemas.microsoft.com/office/drawing/2014/main" id="{55E9F761-DDCB-81F8-A7CC-1FA621DFE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75850947-6097-E656-FD51-6F009BE44DC7}"/>
              </a:ext>
            </a:extLst>
          </p:cNvPr>
          <p:cNvSpPr>
            <a:spLocks noGrp="1"/>
          </p:cNvSpPr>
          <p:nvPr>
            <p:ph idx="1"/>
          </p:nvPr>
        </p:nvSpPr>
        <p:spPr>
          <a:xfrm>
            <a:off x="1115568" y="2481943"/>
            <a:ext cx="10168128" cy="3695020"/>
          </a:xfrm>
        </p:spPr>
        <p:txBody>
          <a:bodyPr>
            <a:normAutofit/>
          </a:bodyPr>
          <a:lstStyle/>
          <a:p>
            <a:r>
              <a:rPr lang="en-US" sz="2200" dirty="0"/>
              <a:t>LCA </a:t>
            </a:r>
          </a:p>
          <a:p>
            <a:pPr lvl="1"/>
            <a:r>
              <a:rPr lang="en-US" sz="2200" dirty="0"/>
              <a:t>Identifies homogenous population subgroups with similar constellations of ACE risk rather than relying </a:t>
            </a:r>
            <a:r>
              <a:rPr lang="en-US" sz="2200" i="1" dirty="0"/>
              <a:t>on a priori cut points of CR</a:t>
            </a:r>
          </a:p>
          <a:p>
            <a:pPr lvl="1"/>
            <a:r>
              <a:rPr lang="en-US" sz="2200" dirty="0"/>
              <a:t>Allows for the interpretation of nonadditive and higher order interactions among risk factors</a:t>
            </a:r>
          </a:p>
          <a:p>
            <a:pPr lvl="1"/>
            <a:r>
              <a:rPr lang="en-US" sz="2200" dirty="0"/>
              <a:t>Does not treat risk factors as interchangeable, and </a:t>
            </a:r>
          </a:p>
          <a:p>
            <a:pPr lvl="1"/>
            <a:r>
              <a:rPr lang="en-US" sz="2200" dirty="0"/>
              <a:t>Provides new insights into the multiplicative effects of risks at different ecological levels</a:t>
            </a:r>
          </a:p>
          <a:p>
            <a:endParaRPr lang="en-US" sz="2200" dirty="0"/>
          </a:p>
          <a:p>
            <a:endParaRPr lang="en-US" sz="2200" dirty="0"/>
          </a:p>
        </p:txBody>
      </p:sp>
    </p:spTree>
    <p:extLst>
      <p:ext uri="{BB962C8B-B14F-4D97-AF65-F5344CB8AC3E}">
        <p14:creationId xmlns:p14="http://schemas.microsoft.com/office/powerpoint/2010/main" val="252150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A750D-2282-FE37-84DD-2C433E686A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66676-2276-D044-D7C0-AB5C7DCE9BAD}"/>
              </a:ext>
            </a:extLst>
          </p:cNvPr>
          <p:cNvSpPr>
            <a:spLocks noGrp="1"/>
          </p:cNvSpPr>
          <p:nvPr>
            <p:ph type="title"/>
          </p:nvPr>
        </p:nvSpPr>
        <p:spPr>
          <a:xfrm>
            <a:off x="1051560" y="4444332"/>
            <a:ext cx="3538728" cy="1645920"/>
          </a:xfrm>
        </p:spPr>
        <p:txBody>
          <a:bodyPr>
            <a:normAutofit/>
          </a:bodyPr>
          <a:lstStyle/>
          <a:p>
            <a:r>
              <a:rPr lang="en-US" sz="3200" dirty="0"/>
              <a:t>RESEARCH GOALS</a:t>
            </a:r>
          </a:p>
        </p:txBody>
      </p:sp>
      <p:pic>
        <p:nvPicPr>
          <p:cNvPr id="4" name="Picture 3">
            <a:extLst>
              <a:ext uri="{FF2B5EF4-FFF2-40B4-BE49-F238E27FC236}">
                <a16:creationId xmlns:a16="http://schemas.microsoft.com/office/drawing/2014/main" id="{7241A3A2-AB33-7D9C-91AA-C50781A1F066}"/>
              </a:ext>
            </a:extLst>
          </p:cNvPr>
          <p:cNvPicPr>
            <a:picLocks noChangeAspect="1"/>
          </p:cNvPicPr>
          <p:nvPr/>
        </p:nvPicPr>
        <p:blipFill>
          <a:blip r:embed="rId3"/>
          <a:stretch>
            <a:fillRect/>
          </a:stretch>
        </p:blipFill>
        <p:spPr>
          <a:xfrm>
            <a:off x="557784" y="1007429"/>
            <a:ext cx="11164824" cy="2344613"/>
          </a:xfrm>
          <a:prstGeom prst="rect">
            <a:avLst/>
          </a:prstGeom>
        </p:spPr>
      </p:pic>
      <p:sp>
        <p:nvSpPr>
          <p:cNvPr id="3" name="Content Placeholder 2">
            <a:extLst>
              <a:ext uri="{FF2B5EF4-FFF2-40B4-BE49-F238E27FC236}">
                <a16:creationId xmlns:a16="http://schemas.microsoft.com/office/drawing/2014/main" id="{CBD8469A-173A-AB35-F0B6-020E592E03B3}"/>
              </a:ext>
            </a:extLst>
          </p:cNvPr>
          <p:cNvSpPr>
            <a:spLocks noGrp="1"/>
          </p:cNvSpPr>
          <p:nvPr>
            <p:ph idx="1"/>
          </p:nvPr>
        </p:nvSpPr>
        <p:spPr>
          <a:xfrm>
            <a:off x="5349240" y="4440602"/>
            <a:ext cx="6007608" cy="1645920"/>
          </a:xfrm>
        </p:spPr>
        <p:txBody>
          <a:bodyPr anchor="ctr">
            <a:normAutofit fontScale="70000" lnSpcReduction="20000"/>
          </a:bodyPr>
          <a:lstStyle/>
          <a:p>
            <a:r>
              <a:rPr lang="en-US" dirty="0"/>
              <a:t>How do the ACEs group together and how many groups can be identified?</a:t>
            </a:r>
          </a:p>
          <a:p>
            <a:r>
              <a:rPr lang="en-US" dirty="0"/>
              <a:t>Are there differences in CR across groupings of ACEs?</a:t>
            </a:r>
          </a:p>
          <a:p>
            <a:r>
              <a:rPr lang="en-US" dirty="0"/>
              <a:t>Do the groups differentially predict behavioral and mental health outcomes in adulthood?</a:t>
            </a:r>
          </a:p>
          <a:p>
            <a:endParaRPr lang="en-US" sz="1800" dirty="0"/>
          </a:p>
        </p:txBody>
      </p:sp>
    </p:spTree>
    <p:extLst>
      <p:ext uri="{BB962C8B-B14F-4D97-AF65-F5344CB8AC3E}">
        <p14:creationId xmlns:p14="http://schemas.microsoft.com/office/powerpoint/2010/main" val="1997817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D9ED1-D9C9-2ACD-9FB0-7ECB2FD9F9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5B9FAFE-63E4-53BE-362F-4A219B163A65}"/>
              </a:ext>
            </a:extLst>
          </p:cNvPr>
          <p:cNvSpPr>
            <a:spLocks noGrp="1"/>
          </p:cNvSpPr>
          <p:nvPr>
            <p:ph type="title"/>
          </p:nvPr>
        </p:nvSpPr>
        <p:spPr/>
        <p:txBody>
          <a:bodyPr>
            <a:normAutofit/>
          </a:bodyPr>
          <a:lstStyle/>
          <a:p>
            <a:r>
              <a:rPr lang="en-US" sz="2800" dirty="0"/>
              <a:t>Sample Characteristics of the BRFSS</a:t>
            </a:r>
          </a:p>
        </p:txBody>
      </p:sp>
      <p:sp>
        <p:nvSpPr>
          <p:cNvPr id="5" name="Text Placeholder 4">
            <a:extLst>
              <a:ext uri="{FF2B5EF4-FFF2-40B4-BE49-F238E27FC236}">
                <a16:creationId xmlns:a16="http://schemas.microsoft.com/office/drawing/2014/main" id="{CB02FDA1-685F-E01F-7836-9FB09D6E5CF5}"/>
              </a:ext>
            </a:extLst>
          </p:cNvPr>
          <p:cNvSpPr>
            <a:spLocks noGrp="1"/>
          </p:cNvSpPr>
          <p:nvPr>
            <p:ph type="body" sz="half" idx="2"/>
          </p:nvPr>
        </p:nvSpPr>
        <p:spPr/>
        <p:txBody>
          <a:bodyPr/>
          <a:lstStyle/>
          <a:p>
            <a:r>
              <a:rPr lang="en-US" dirty="0"/>
              <a:t>The sample is predominantly white, highly educated, wealthy and majority female</a:t>
            </a:r>
          </a:p>
        </p:txBody>
      </p:sp>
      <p:pic>
        <p:nvPicPr>
          <p:cNvPr id="6" name="Content Placeholder 5">
            <a:extLst>
              <a:ext uri="{FF2B5EF4-FFF2-40B4-BE49-F238E27FC236}">
                <a16:creationId xmlns:a16="http://schemas.microsoft.com/office/drawing/2014/main" id="{D48EA586-9EC8-076F-8D85-692CE0A3EBC5}"/>
              </a:ext>
            </a:extLst>
          </p:cNvPr>
          <p:cNvPicPr>
            <a:picLocks noGrp="1" noChangeAspect="1"/>
          </p:cNvPicPr>
          <p:nvPr>
            <p:ph idx="1"/>
          </p:nvPr>
        </p:nvPicPr>
        <p:blipFill>
          <a:blip r:embed="rId3"/>
          <a:stretch>
            <a:fillRect/>
          </a:stretch>
        </p:blipFill>
        <p:spPr>
          <a:xfrm>
            <a:off x="5856790" y="82534"/>
            <a:ext cx="3611301" cy="6650515"/>
          </a:xfrm>
          <a:prstGeom prst="rect">
            <a:avLst/>
          </a:prstGeom>
        </p:spPr>
      </p:pic>
      <p:sp>
        <p:nvSpPr>
          <p:cNvPr id="7" name="Rectangle 6">
            <a:extLst>
              <a:ext uri="{FF2B5EF4-FFF2-40B4-BE49-F238E27FC236}">
                <a16:creationId xmlns:a16="http://schemas.microsoft.com/office/drawing/2014/main" id="{CF65ECC0-DD34-30C8-BB84-8754D5C213F1}"/>
              </a:ext>
            </a:extLst>
          </p:cNvPr>
          <p:cNvSpPr/>
          <p:nvPr/>
        </p:nvSpPr>
        <p:spPr>
          <a:xfrm>
            <a:off x="5972537" y="3429000"/>
            <a:ext cx="3264060" cy="2170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B32FAB86-F701-4FB7-86C3-841F38221156}"/>
              </a:ext>
            </a:extLst>
          </p:cNvPr>
          <p:cNvSpPr/>
          <p:nvPr/>
        </p:nvSpPr>
        <p:spPr>
          <a:xfrm>
            <a:off x="5972536" y="4479403"/>
            <a:ext cx="3264060" cy="324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9" name="Rectangle 8">
            <a:extLst>
              <a:ext uri="{FF2B5EF4-FFF2-40B4-BE49-F238E27FC236}">
                <a16:creationId xmlns:a16="http://schemas.microsoft.com/office/drawing/2014/main" id="{5D5FA797-EA7C-2FC5-4834-AACE7F60BBC5}"/>
              </a:ext>
            </a:extLst>
          </p:cNvPr>
          <p:cNvSpPr/>
          <p:nvPr/>
        </p:nvSpPr>
        <p:spPr>
          <a:xfrm>
            <a:off x="5972536" y="6319777"/>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3" name="Rectangle 12">
            <a:extLst>
              <a:ext uri="{FF2B5EF4-FFF2-40B4-BE49-F238E27FC236}">
                <a16:creationId xmlns:a16="http://schemas.microsoft.com/office/drawing/2014/main" id="{30CCD8C7-4798-965C-7785-6414350EC93A}"/>
              </a:ext>
            </a:extLst>
          </p:cNvPr>
          <p:cNvSpPr/>
          <p:nvPr/>
        </p:nvSpPr>
        <p:spPr>
          <a:xfrm>
            <a:off x="5972536" y="5906505"/>
            <a:ext cx="3206186" cy="1871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263347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8" grpId="0" animBg="1"/>
      <p:bldP spid="9"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F0545-9FB7-1D70-D641-2200AA029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6C1E5-72D7-27C0-A6B2-F2069243BD1D}"/>
              </a:ext>
            </a:extLst>
          </p:cNvPr>
          <p:cNvSpPr>
            <a:spLocks noGrp="1"/>
          </p:cNvSpPr>
          <p:nvPr>
            <p:ph type="title" idx="4294967295"/>
          </p:nvPr>
        </p:nvSpPr>
        <p:spPr>
          <a:xfrm>
            <a:off x="526073" y="4756638"/>
            <a:ext cx="11139854" cy="930447"/>
          </a:xfrm>
        </p:spPr>
        <p:txBody>
          <a:bodyPr vert="horz" lIns="91440" tIns="45720" rIns="91440" bIns="45720" rtlCol="0" anchor="b">
            <a:normAutofit/>
          </a:bodyPr>
          <a:lstStyle/>
          <a:p>
            <a:pPr algn="ctr"/>
            <a:r>
              <a:rPr lang="en-US" sz="5400" kern="1200" cap="all" spc="100" baseline="0">
                <a:solidFill>
                  <a:srgbClr val="FFFFFF"/>
                </a:solidFill>
                <a:latin typeface="+mj-lt"/>
                <a:ea typeface="+mj-ea"/>
                <a:cs typeface="+mj-cs"/>
              </a:rPr>
              <a:t>ACES</a:t>
            </a:r>
          </a:p>
        </p:txBody>
      </p:sp>
      <p:graphicFrame>
        <p:nvGraphicFramePr>
          <p:cNvPr id="4" name="Content Placeholder 3">
            <a:extLst>
              <a:ext uri="{FF2B5EF4-FFF2-40B4-BE49-F238E27FC236}">
                <a16:creationId xmlns:a16="http://schemas.microsoft.com/office/drawing/2014/main" id="{D10F7DE1-BEA8-AF8D-468F-1531F31D50BA}"/>
              </a:ext>
            </a:extLst>
          </p:cNvPr>
          <p:cNvGraphicFramePr>
            <a:graphicFrameLocks noGrp="1"/>
          </p:cNvGraphicFramePr>
          <p:nvPr>
            <p:ph idx="4294967295"/>
          </p:nvPr>
        </p:nvGraphicFramePr>
        <p:xfrm>
          <a:off x="381837" y="291401"/>
          <a:ext cx="11565654" cy="5978772"/>
        </p:xfrm>
        <a:graphic>
          <a:graphicData uri="http://schemas.openxmlformats.org/drawingml/2006/table">
            <a:tbl>
              <a:tblPr firstRow="1" bandRow="1">
                <a:tableStyleId>{F2DE63D5-997A-4646-A377-4702673A728D}</a:tableStyleId>
              </a:tblPr>
              <a:tblGrid>
                <a:gridCol w="5245822">
                  <a:extLst>
                    <a:ext uri="{9D8B030D-6E8A-4147-A177-3AD203B41FA5}">
                      <a16:colId xmlns:a16="http://schemas.microsoft.com/office/drawing/2014/main" val="3309521709"/>
                    </a:ext>
                  </a:extLst>
                </a:gridCol>
                <a:gridCol w="1027598">
                  <a:extLst>
                    <a:ext uri="{9D8B030D-6E8A-4147-A177-3AD203B41FA5}">
                      <a16:colId xmlns:a16="http://schemas.microsoft.com/office/drawing/2014/main" val="283636413"/>
                    </a:ext>
                  </a:extLst>
                </a:gridCol>
                <a:gridCol w="2235512">
                  <a:extLst>
                    <a:ext uri="{9D8B030D-6E8A-4147-A177-3AD203B41FA5}">
                      <a16:colId xmlns:a16="http://schemas.microsoft.com/office/drawing/2014/main" val="1823899121"/>
                    </a:ext>
                  </a:extLst>
                </a:gridCol>
                <a:gridCol w="3056722">
                  <a:extLst>
                    <a:ext uri="{9D8B030D-6E8A-4147-A177-3AD203B41FA5}">
                      <a16:colId xmlns:a16="http://schemas.microsoft.com/office/drawing/2014/main" val="1809191520"/>
                    </a:ext>
                  </a:extLst>
                </a:gridCol>
              </a:tblGrid>
              <a:tr h="934771">
                <a:tc gridSpan="4">
                  <a:txBody>
                    <a:bodyPr/>
                    <a:lstStyle/>
                    <a:p>
                      <a:pPr marL="0" marR="0">
                        <a:lnSpc>
                          <a:spcPct val="107000"/>
                        </a:lnSpc>
                        <a:spcBef>
                          <a:spcPts val="0"/>
                        </a:spcBef>
                        <a:spcAft>
                          <a:spcPts val="0"/>
                        </a:spcAft>
                      </a:pPr>
                      <a:r>
                        <a:rPr lang="en-US" sz="2800" dirty="0">
                          <a:effectLst/>
                        </a:rPr>
                        <a:t>BRFSS Adverse Childhood Experience (ACE) Module</a:t>
                      </a:r>
                    </a:p>
                    <a:p>
                      <a:pPr marL="0" marR="0">
                        <a:lnSpc>
                          <a:spcPct val="107000"/>
                        </a:lnSpc>
                        <a:spcBef>
                          <a:spcPts val="0"/>
                        </a:spcBef>
                        <a:spcAft>
                          <a:spcPts val="0"/>
                        </a:spcAft>
                      </a:pPr>
                      <a:r>
                        <a:rPr lang="en-US" sz="1100" dirty="0">
                          <a:effectLst/>
                        </a:rPr>
                        <a:t>All questions refer to the time period before you were 18 years of 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0513662"/>
                  </a:ext>
                </a:extLst>
              </a:tr>
              <a:tr h="479266">
                <a:tc>
                  <a:txBody>
                    <a:bodyPr/>
                    <a:lstStyle/>
                    <a:p>
                      <a:pPr marL="0" marR="0">
                        <a:lnSpc>
                          <a:spcPct val="107000"/>
                        </a:lnSpc>
                        <a:spcBef>
                          <a:spcPts val="0"/>
                        </a:spcBef>
                        <a:spcAft>
                          <a:spcPts val="0"/>
                        </a:spcAft>
                      </a:pPr>
                      <a:r>
                        <a:rPr lang="en-US" sz="2000">
                          <a:effectLst/>
                        </a:rPr>
                        <a:t>Question Wording</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2000" dirty="0">
                          <a:effectLst/>
                        </a:rPr>
                        <a:t>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dirty="0">
                          <a:effectLst/>
                        </a:rPr>
                        <a:t>Response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2000">
                          <a:effectLst/>
                        </a:rPr>
                        <a:t>Coding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304478772"/>
                  </a:ext>
                </a:extLst>
              </a:tr>
              <a:tr h="217334">
                <a:tc>
                  <a:txBody>
                    <a:bodyPr/>
                    <a:lstStyle/>
                    <a:p>
                      <a:pPr marL="0" marR="0">
                        <a:lnSpc>
                          <a:spcPct val="107000"/>
                        </a:lnSpc>
                        <a:spcBef>
                          <a:spcPts val="0"/>
                        </a:spcBef>
                        <a:spcAft>
                          <a:spcPts val="0"/>
                        </a:spcAft>
                      </a:pPr>
                      <a:r>
                        <a:rPr lang="en-US" sz="1050">
                          <a:effectLst/>
                        </a:rPr>
                        <a:t>Did you live with anyone who</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gn="ctr">
                        <a:lnSpc>
                          <a:spcPct val="107000"/>
                        </a:lnSpc>
                        <a:spcBef>
                          <a:spcPts val="0"/>
                        </a:spcBef>
                        <a:spcAft>
                          <a:spcPts val="0"/>
                        </a:spcAft>
                      </a:pPr>
                      <a:r>
                        <a:rPr lang="en-US" sz="105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tc>
                  <a:txBody>
                    <a:bodyPr/>
                    <a:lstStyle/>
                    <a:p>
                      <a:pPr marL="0" marR="0">
                        <a:lnSpc>
                          <a:spcPct val="107000"/>
                        </a:lnSpc>
                        <a:spcBef>
                          <a:spcPts val="0"/>
                        </a:spcBef>
                        <a:spcAft>
                          <a:spcPts val="0"/>
                        </a:spcAft>
                      </a:pPr>
                      <a:r>
                        <a:rPr lang="en-US" sz="105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tc>
                <a:extLst>
                  <a:ext uri="{0D108BD9-81ED-4DB2-BD59-A6C34878D82A}">
                    <a16:rowId xmlns:a16="http://schemas.microsoft.com/office/drawing/2014/main" val="2993117449"/>
                  </a:ext>
                </a:extLst>
              </a:tr>
              <a:tr h="271133">
                <a:tc>
                  <a:txBody>
                    <a:bodyPr/>
                    <a:lstStyle/>
                    <a:p>
                      <a:pPr marL="0" marR="0">
                        <a:lnSpc>
                          <a:spcPct val="107000"/>
                        </a:lnSpc>
                        <a:spcBef>
                          <a:spcPts val="0"/>
                        </a:spcBef>
                        <a:spcAft>
                          <a:spcPts val="0"/>
                        </a:spcAft>
                      </a:pPr>
                      <a:r>
                        <a:rPr lang="en-US" sz="1050">
                          <a:effectLst/>
                        </a:rPr>
                        <a:t>1. was depressed, mentally ill, or suicidal?</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57,437 (15.7)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dirty="0">
                          <a:effectLst/>
                        </a:rPr>
                        <a:t>1=Yes </a:t>
                      </a:r>
                      <a:endParaRPr lang="en-US" sz="2000" dirty="0">
                        <a:effectLst/>
                      </a:endParaRPr>
                    </a:p>
                    <a:p>
                      <a:pPr marL="0" marR="0">
                        <a:lnSpc>
                          <a:spcPct val="107000"/>
                        </a:lnSpc>
                        <a:spcBef>
                          <a:spcPts val="0"/>
                        </a:spcBef>
                        <a:spcAft>
                          <a:spcPts val="0"/>
                        </a:spcAft>
                      </a:pPr>
                      <a:r>
                        <a:rPr lang="en-US" sz="1050" dirty="0">
                          <a:effectLst/>
                        </a:rPr>
                        <a:t>2=No </a:t>
                      </a:r>
                      <a:endParaRPr lang="en-US" sz="2000" dirty="0">
                        <a:effectLst/>
                      </a:endParaRPr>
                    </a:p>
                    <a:p>
                      <a:pPr marL="0" marR="0">
                        <a:lnSpc>
                          <a:spcPct val="107000"/>
                        </a:lnSpc>
                        <a:spcBef>
                          <a:spcPts val="0"/>
                        </a:spcBef>
                        <a:spcAft>
                          <a:spcPts val="0"/>
                        </a:spcAft>
                      </a:pPr>
                      <a:r>
                        <a:rPr lang="en-US" sz="1050" dirty="0">
                          <a:effectLst/>
                        </a:rPr>
                        <a:t>7=DK/NS </a:t>
                      </a:r>
                      <a:endParaRPr lang="en-US" sz="2000" dirty="0">
                        <a:effectLst/>
                      </a:endParaRPr>
                    </a:p>
                    <a:p>
                      <a:pPr marL="0" marR="0">
                        <a:lnSpc>
                          <a:spcPct val="107000"/>
                        </a:lnSpc>
                        <a:spcBef>
                          <a:spcPts val="0"/>
                        </a:spcBef>
                        <a:spcAft>
                          <a:spcPts val="0"/>
                        </a:spcAft>
                      </a:pPr>
                      <a:r>
                        <a:rPr lang="en-US" sz="1050" dirty="0">
                          <a:effectLst/>
                        </a:rPr>
                        <a:t>9=Refused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4">
                  <a:txBody>
                    <a:bodyPr/>
                    <a:lstStyle/>
                    <a:p>
                      <a:pPr marL="0" marR="0">
                        <a:lnSpc>
                          <a:spcPct val="107000"/>
                        </a:lnSpc>
                        <a:spcBef>
                          <a:spcPts val="0"/>
                        </a:spcBef>
                        <a:spcAft>
                          <a:spcPts val="0"/>
                        </a:spcAft>
                      </a:pPr>
                      <a:r>
                        <a:rPr lang="en-US" sz="1050">
                          <a:effectLst/>
                        </a:rPr>
                        <a:t>0 = No</a:t>
                      </a:r>
                      <a:endParaRPr lang="en-US" sz="2000">
                        <a:effectLst/>
                      </a:endParaRPr>
                    </a:p>
                    <a:p>
                      <a:pPr marL="0" marR="0">
                        <a:lnSpc>
                          <a:spcPct val="107000"/>
                        </a:lnSpc>
                        <a:spcBef>
                          <a:spcPts val="0"/>
                        </a:spcBef>
                        <a:spcAft>
                          <a:spcPts val="0"/>
                        </a:spcAft>
                      </a:pPr>
                      <a:r>
                        <a:rPr lang="en-US" sz="1050">
                          <a:effectLst/>
                        </a:rPr>
                        <a:t>1  = Yes</a:t>
                      </a:r>
                      <a:endParaRPr lang="en-US" sz="2000">
                        <a:effectLst/>
                      </a:endParaRPr>
                    </a:p>
                    <a:p>
                      <a:pPr marL="0" marR="0">
                        <a:lnSpc>
                          <a:spcPct val="107000"/>
                        </a:lnSpc>
                        <a:spcBef>
                          <a:spcPts val="0"/>
                        </a:spcBef>
                        <a:spcAft>
                          <a:spcPts val="0"/>
                        </a:spcAft>
                      </a:pPr>
                      <a:r>
                        <a:rPr lang="en-US" sz="1050">
                          <a:effectLst/>
                        </a:rPr>
                        <a:t>7, 9 = missing</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4064496026"/>
                  </a:ext>
                </a:extLst>
              </a:tr>
              <a:tr h="277469">
                <a:tc>
                  <a:txBody>
                    <a:bodyPr/>
                    <a:lstStyle/>
                    <a:p>
                      <a:pPr marL="0" marR="0">
                        <a:lnSpc>
                          <a:spcPct val="107000"/>
                        </a:lnSpc>
                        <a:spcBef>
                          <a:spcPts val="0"/>
                        </a:spcBef>
                        <a:spcAft>
                          <a:spcPts val="0"/>
                        </a:spcAft>
                      </a:pPr>
                      <a:r>
                        <a:rPr lang="en-US" sz="1050">
                          <a:effectLst/>
                        </a:rPr>
                        <a:t>2. was a problem drinker or alcoholic?</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57,646 (23.6)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09247592"/>
                  </a:ext>
                </a:extLst>
              </a:tr>
              <a:tr h="290319">
                <a:tc>
                  <a:txBody>
                    <a:bodyPr/>
                    <a:lstStyle/>
                    <a:p>
                      <a:pPr marL="0" marR="0">
                        <a:lnSpc>
                          <a:spcPct val="107000"/>
                        </a:lnSpc>
                        <a:spcBef>
                          <a:spcPts val="0"/>
                        </a:spcBef>
                        <a:spcAft>
                          <a:spcPts val="0"/>
                        </a:spcAft>
                      </a:pPr>
                      <a:r>
                        <a:rPr lang="en-US" sz="1050">
                          <a:effectLst/>
                        </a:rPr>
                        <a:t>3. abused prescription medications?</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57,665 (7.7)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238677377"/>
                  </a:ext>
                </a:extLst>
              </a:tr>
              <a:tr h="423731">
                <a:tc>
                  <a:txBody>
                    <a:bodyPr/>
                    <a:lstStyle/>
                    <a:p>
                      <a:pPr marL="0" marR="0">
                        <a:lnSpc>
                          <a:spcPct val="107000"/>
                        </a:lnSpc>
                        <a:spcBef>
                          <a:spcPts val="0"/>
                        </a:spcBef>
                        <a:spcAft>
                          <a:spcPts val="0"/>
                        </a:spcAft>
                      </a:pPr>
                      <a:r>
                        <a:rPr lang="en-US" sz="1050">
                          <a:effectLst/>
                        </a:rPr>
                        <a:t>4. served time or was sentenced to serve time in a prison, jail, or other correctional facility?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57,788 (4.9)</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3809570"/>
                  </a:ext>
                </a:extLst>
              </a:tr>
              <a:tr h="865040">
                <a:tc>
                  <a:txBody>
                    <a:bodyPr/>
                    <a:lstStyle/>
                    <a:p>
                      <a:pPr marL="0" marR="0">
                        <a:lnSpc>
                          <a:spcPct val="107000"/>
                        </a:lnSpc>
                        <a:spcBef>
                          <a:spcPts val="0"/>
                        </a:spcBef>
                        <a:spcAft>
                          <a:spcPts val="0"/>
                        </a:spcAft>
                      </a:pPr>
                      <a:r>
                        <a:rPr lang="en-US" sz="1050" dirty="0">
                          <a:effectLst/>
                        </a:rPr>
                        <a:t>5. Were your parents never married, separated or divorced?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57,219 (21.0)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a:effectLst/>
                        </a:rPr>
                        <a:t>1=Yes </a:t>
                      </a:r>
                      <a:endParaRPr lang="en-US" sz="2000">
                        <a:effectLst/>
                      </a:endParaRPr>
                    </a:p>
                    <a:p>
                      <a:pPr marL="0" marR="0">
                        <a:lnSpc>
                          <a:spcPct val="107000"/>
                        </a:lnSpc>
                        <a:spcBef>
                          <a:spcPts val="0"/>
                        </a:spcBef>
                        <a:spcAft>
                          <a:spcPts val="0"/>
                        </a:spcAft>
                      </a:pPr>
                      <a:r>
                        <a:rPr lang="en-US" sz="1050">
                          <a:effectLst/>
                        </a:rPr>
                        <a:t>2=No </a:t>
                      </a:r>
                      <a:endParaRPr lang="en-US" sz="2000">
                        <a:effectLst/>
                      </a:endParaRPr>
                    </a:p>
                    <a:p>
                      <a:pPr marL="0" marR="0">
                        <a:lnSpc>
                          <a:spcPct val="107000"/>
                        </a:lnSpc>
                        <a:spcBef>
                          <a:spcPts val="0"/>
                        </a:spcBef>
                        <a:spcAft>
                          <a:spcPts val="0"/>
                        </a:spcAft>
                      </a:pPr>
                      <a:r>
                        <a:rPr lang="en-US" sz="1050">
                          <a:effectLst/>
                        </a:rPr>
                        <a:t>8=Parents not married </a:t>
                      </a:r>
                      <a:endParaRPr lang="en-US" sz="2000">
                        <a:effectLst/>
                      </a:endParaRPr>
                    </a:p>
                    <a:p>
                      <a:pPr marL="0" marR="0">
                        <a:lnSpc>
                          <a:spcPct val="107000"/>
                        </a:lnSpc>
                        <a:spcBef>
                          <a:spcPts val="0"/>
                        </a:spcBef>
                        <a:spcAft>
                          <a:spcPts val="0"/>
                        </a:spcAft>
                      </a:pPr>
                      <a:r>
                        <a:rPr lang="en-US" sz="1050">
                          <a:effectLst/>
                        </a:rPr>
                        <a:t>7=DK/NS 9=Refused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nSpc>
                          <a:spcPct val="107000"/>
                        </a:lnSpc>
                        <a:spcBef>
                          <a:spcPts val="0"/>
                        </a:spcBef>
                        <a:spcAft>
                          <a:spcPts val="0"/>
                        </a:spcAft>
                      </a:pPr>
                      <a:r>
                        <a:rPr lang="en-US" sz="1050" dirty="0">
                          <a:effectLst/>
                        </a:rPr>
                        <a:t>1 = divorced, separated, never married</a:t>
                      </a:r>
                      <a:endParaRPr lang="en-US" sz="2000" dirty="0">
                        <a:effectLst/>
                      </a:endParaRPr>
                    </a:p>
                    <a:p>
                      <a:pPr marL="0" marR="0">
                        <a:lnSpc>
                          <a:spcPct val="107000"/>
                        </a:lnSpc>
                        <a:spcBef>
                          <a:spcPts val="0"/>
                        </a:spcBef>
                        <a:spcAft>
                          <a:spcPts val="0"/>
                        </a:spcAft>
                      </a:pPr>
                      <a:r>
                        <a:rPr lang="en-US" sz="1050" dirty="0">
                          <a:effectLst/>
                        </a:rPr>
                        <a:t>0 = not divorced, separated or married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3360240817"/>
                  </a:ext>
                </a:extLst>
              </a:tr>
              <a:tr h="290319">
                <a:tc>
                  <a:txBody>
                    <a:bodyPr/>
                    <a:lstStyle/>
                    <a:p>
                      <a:pPr marL="0" marR="0">
                        <a:lnSpc>
                          <a:spcPct val="107000"/>
                        </a:lnSpc>
                        <a:spcBef>
                          <a:spcPts val="0"/>
                        </a:spcBef>
                        <a:spcAft>
                          <a:spcPts val="0"/>
                        </a:spcAft>
                      </a:pPr>
                      <a:r>
                        <a:rPr lang="en-US" sz="1050">
                          <a:effectLst/>
                        </a:rPr>
                        <a:t>How often did your parents or adults in your home ever: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1=Never </a:t>
                      </a:r>
                    </a:p>
                    <a:p>
                      <a:pPr marL="0" marR="0">
                        <a:lnSpc>
                          <a:spcPct val="107000"/>
                        </a:lnSpc>
                        <a:spcBef>
                          <a:spcPts val="0"/>
                        </a:spcBef>
                        <a:spcAft>
                          <a:spcPts val="0"/>
                        </a:spcAft>
                      </a:pPr>
                      <a:r>
                        <a:rPr lang="en-US" sz="1050" dirty="0">
                          <a:effectLst/>
                        </a:rPr>
                        <a:t>2=Once </a:t>
                      </a:r>
                    </a:p>
                    <a:p>
                      <a:pPr marL="0" marR="0">
                        <a:lnSpc>
                          <a:spcPct val="107000"/>
                        </a:lnSpc>
                        <a:spcBef>
                          <a:spcPts val="0"/>
                        </a:spcBef>
                        <a:spcAft>
                          <a:spcPts val="0"/>
                        </a:spcAft>
                      </a:pPr>
                      <a:r>
                        <a:rPr lang="en-US" sz="1050" dirty="0">
                          <a:effectLst/>
                        </a:rPr>
                        <a:t>3=More than once </a:t>
                      </a:r>
                    </a:p>
                    <a:p>
                      <a:pPr marL="0" marR="0">
                        <a:lnSpc>
                          <a:spcPct val="107000"/>
                        </a:lnSpc>
                        <a:spcBef>
                          <a:spcPts val="0"/>
                        </a:spcBef>
                        <a:spcAft>
                          <a:spcPts val="0"/>
                        </a:spcAft>
                      </a:pPr>
                      <a:r>
                        <a:rPr lang="en-US" sz="1050" dirty="0">
                          <a:effectLst/>
                        </a:rPr>
                        <a:t>7=DK/NS </a:t>
                      </a:r>
                    </a:p>
                    <a:p>
                      <a:pPr marL="0" marR="0">
                        <a:lnSpc>
                          <a:spcPct val="107000"/>
                        </a:lnSpc>
                        <a:spcBef>
                          <a:spcPts val="0"/>
                        </a:spcBef>
                        <a:spcAft>
                          <a:spcPts val="0"/>
                        </a:spcAft>
                      </a:pPr>
                      <a:r>
                        <a:rPr lang="en-US" sz="1050" dirty="0">
                          <a:effectLst/>
                        </a:rPr>
                        <a:t>9=Refused</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rowSpan="8">
                  <a:txBody>
                    <a:bodyPr/>
                    <a:lstStyle/>
                    <a:p>
                      <a:pPr marL="0" marR="0">
                        <a:lnSpc>
                          <a:spcPct val="107000"/>
                        </a:lnSpc>
                        <a:spcBef>
                          <a:spcPts val="0"/>
                        </a:spcBef>
                        <a:spcAft>
                          <a:spcPts val="0"/>
                        </a:spcAft>
                      </a:pPr>
                      <a:r>
                        <a:rPr lang="en-US" sz="1050" dirty="0">
                          <a:effectLst/>
                        </a:rPr>
                        <a:t>0 = never</a:t>
                      </a:r>
                    </a:p>
                    <a:p>
                      <a:pPr marL="0" marR="0">
                        <a:lnSpc>
                          <a:spcPct val="107000"/>
                        </a:lnSpc>
                        <a:spcBef>
                          <a:spcPts val="0"/>
                        </a:spcBef>
                        <a:spcAft>
                          <a:spcPts val="0"/>
                        </a:spcAft>
                      </a:pPr>
                      <a:r>
                        <a:rPr lang="en-US" sz="1050" dirty="0">
                          <a:effectLst/>
                        </a:rPr>
                        <a:t>1 = one or more times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extLst>
                  <a:ext uri="{0D108BD9-81ED-4DB2-BD59-A6C34878D82A}">
                    <a16:rowId xmlns:a16="http://schemas.microsoft.com/office/drawing/2014/main" val="2981688603"/>
                  </a:ext>
                </a:extLst>
              </a:tr>
              <a:tr h="262148">
                <a:tc>
                  <a:txBody>
                    <a:bodyPr/>
                    <a:lstStyle/>
                    <a:p>
                      <a:pPr marL="0" marR="0">
                        <a:lnSpc>
                          <a:spcPct val="107000"/>
                        </a:lnSpc>
                        <a:spcBef>
                          <a:spcPts val="0"/>
                        </a:spcBef>
                        <a:spcAft>
                          <a:spcPts val="0"/>
                        </a:spcAft>
                      </a:pPr>
                      <a:r>
                        <a:rPr lang="en-US" sz="1050">
                          <a:effectLst/>
                        </a:rPr>
                        <a:t>6. slap, hit, kick, punch or beat each other up?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57,019 (14.9)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33054587"/>
                  </a:ext>
                </a:extLst>
              </a:tr>
              <a:tr h="305882">
                <a:tc>
                  <a:txBody>
                    <a:bodyPr/>
                    <a:lstStyle/>
                    <a:p>
                      <a:pPr marL="0" marR="0">
                        <a:lnSpc>
                          <a:spcPct val="107000"/>
                        </a:lnSpc>
                        <a:spcBef>
                          <a:spcPts val="0"/>
                        </a:spcBef>
                        <a:spcAft>
                          <a:spcPts val="0"/>
                        </a:spcAft>
                      </a:pPr>
                      <a:r>
                        <a:rPr lang="en-US" sz="1050">
                          <a:effectLst/>
                        </a:rPr>
                        <a:t>7. hit, beat, kick, or physically hurt you in any way? Do not include spanking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57,468 (15.3)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6999125"/>
                  </a:ext>
                </a:extLst>
              </a:tr>
              <a:tr h="267648">
                <a:tc>
                  <a:txBody>
                    <a:bodyPr/>
                    <a:lstStyle/>
                    <a:p>
                      <a:pPr marL="0" marR="0">
                        <a:lnSpc>
                          <a:spcPct val="107000"/>
                        </a:lnSpc>
                        <a:spcBef>
                          <a:spcPts val="0"/>
                        </a:spcBef>
                        <a:spcAft>
                          <a:spcPts val="0"/>
                        </a:spcAft>
                      </a:pPr>
                      <a:r>
                        <a:rPr lang="en-US" sz="1050" dirty="0">
                          <a:effectLst/>
                        </a:rPr>
                        <a:t>8. swore at you, insulted you, or put you down?</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57,103 (31.5)</a:t>
                      </a:r>
                      <a:endParaRPr lang="en-US" sz="10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77309108"/>
                  </a:ext>
                </a:extLst>
              </a:tr>
              <a:tr h="290319">
                <a:tc>
                  <a:txBody>
                    <a:bodyPr/>
                    <a:lstStyle/>
                    <a:p>
                      <a:pPr marL="0" marR="0">
                        <a:lnSpc>
                          <a:spcPct val="107000"/>
                        </a:lnSpc>
                        <a:spcBef>
                          <a:spcPts val="0"/>
                        </a:spcBef>
                        <a:spcAft>
                          <a:spcPts val="0"/>
                        </a:spcAft>
                      </a:pPr>
                      <a:r>
                        <a:rPr lang="en-US" sz="1050">
                          <a:effectLst/>
                        </a:rPr>
                        <a:t>How often did anyone at least 5 years older than you or an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177431"/>
                  </a:ext>
                </a:extLst>
              </a:tr>
              <a:tr h="270465">
                <a:tc>
                  <a:txBody>
                    <a:bodyPr/>
                    <a:lstStyle/>
                    <a:p>
                      <a:pPr marL="0" marR="0">
                        <a:lnSpc>
                          <a:spcPct val="107000"/>
                        </a:lnSpc>
                        <a:spcBef>
                          <a:spcPts val="0"/>
                        </a:spcBef>
                        <a:spcAft>
                          <a:spcPts val="0"/>
                        </a:spcAft>
                      </a:pPr>
                      <a:r>
                        <a:rPr lang="en-US" sz="1050">
                          <a:effectLst/>
                        </a:rPr>
                        <a:t>9. adult, ever touch you sexually?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57,272 (10.3)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55878061"/>
                  </a:ext>
                </a:extLst>
              </a:tr>
              <a:tr h="290319">
                <a:tc>
                  <a:txBody>
                    <a:bodyPr/>
                    <a:lstStyle/>
                    <a:p>
                      <a:pPr marL="0" marR="0">
                        <a:lnSpc>
                          <a:spcPct val="107000"/>
                        </a:lnSpc>
                        <a:spcBef>
                          <a:spcPts val="0"/>
                        </a:spcBef>
                        <a:spcAft>
                          <a:spcPts val="0"/>
                        </a:spcAft>
                      </a:pPr>
                      <a:r>
                        <a:rPr lang="en-US" sz="1050" dirty="0">
                          <a:effectLst/>
                        </a:rPr>
                        <a:t>10. try to make you touch them sexually?</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57,320 (7.1)</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77747024"/>
                  </a:ext>
                </a:extLst>
              </a:tr>
              <a:tr h="242609">
                <a:tc>
                  <a:txBody>
                    <a:bodyPr/>
                    <a:lstStyle/>
                    <a:p>
                      <a:pPr marL="0" marR="0">
                        <a:lnSpc>
                          <a:spcPct val="107000"/>
                        </a:lnSpc>
                        <a:spcBef>
                          <a:spcPts val="0"/>
                        </a:spcBef>
                        <a:spcAft>
                          <a:spcPts val="0"/>
                        </a:spcAft>
                      </a:pPr>
                      <a:r>
                        <a:rPr lang="en-US" sz="1050">
                          <a:effectLst/>
                        </a:rPr>
                        <a:t>11. force you to have sex?</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a:txBody>
                    <a:bodyPr/>
                    <a:lstStyle/>
                    <a:p>
                      <a:pPr marL="0" marR="0" algn="ctr">
                        <a:lnSpc>
                          <a:spcPct val="107000"/>
                        </a:lnSpc>
                        <a:spcBef>
                          <a:spcPts val="0"/>
                        </a:spcBef>
                        <a:spcAft>
                          <a:spcPts val="0"/>
                        </a:spcAft>
                      </a:pPr>
                      <a:r>
                        <a:rPr lang="en-US" sz="1050" dirty="0">
                          <a:effectLst/>
                        </a:rPr>
                        <a:t>57,329 (4.0)</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481" marR="21481"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85017774"/>
                  </a:ext>
                </a:extLst>
              </a:tr>
            </a:tbl>
          </a:graphicData>
        </a:graphic>
      </p:graphicFrame>
      <p:sp>
        <p:nvSpPr>
          <p:cNvPr id="3" name="Slide Number Placeholder 2">
            <a:extLst>
              <a:ext uri="{FF2B5EF4-FFF2-40B4-BE49-F238E27FC236}">
                <a16:creationId xmlns:a16="http://schemas.microsoft.com/office/drawing/2014/main" id="{90E6528F-4510-F171-2D73-2DDEC2FD9B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spTree>
    <p:extLst>
      <p:ext uri="{BB962C8B-B14F-4D97-AF65-F5344CB8AC3E}">
        <p14:creationId xmlns:p14="http://schemas.microsoft.com/office/powerpoint/2010/main" val="1051876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226C6-D6AD-DB50-E92E-EA4E9A5E77D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03B118-BB12-DE8B-192C-D0FEBAB4642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40E77E-47D6-4376-A2CE-31FD93B84F0E}" type="slidenum">
              <a:rPr kumimoji="0" lang="en-US" sz="1200" b="0" i="0" u="none" strike="noStrike" kern="1200" cap="none" spc="0" normalizeH="0" baseline="0" noProof="0" smtClean="0">
                <a:ln>
                  <a:noFill/>
                </a:ln>
                <a:solidFill>
                  <a:srgbClr val="000000">
                    <a:tint val="75000"/>
                  </a:srgbClr>
                </a:solidFill>
                <a:effectLst/>
                <a:uLnTx/>
                <a:uFillTx/>
                <a:latin typeface="Neue Haas Grotesk Tex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000000">
                  <a:tint val="75000"/>
                </a:srgbClr>
              </a:solidFill>
              <a:effectLst/>
              <a:uLnTx/>
              <a:uFillTx/>
              <a:latin typeface="Neue Haas Grotesk Text Pro"/>
              <a:ea typeface="+mn-ea"/>
              <a:cs typeface="+mn-cs"/>
            </a:endParaRPr>
          </a:p>
        </p:txBody>
      </p:sp>
      <p:graphicFrame>
        <p:nvGraphicFramePr>
          <p:cNvPr id="4" name="Content Placeholder 3">
            <a:extLst>
              <a:ext uri="{FF2B5EF4-FFF2-40B4-BE49-F238E27FC236}">
                <a16:creationId xmlns:a16="http://schemas.microsoft.com/office/drawing/2014/main" id="{34C3CBCD-471B-C60E-EA65-16DCB2A857F4}"/>
              </a:ext>
            </a:extLst>
          </p:cNvPr>
          <p:cNvGraphicFramePr>
            <a:graphicFrameLocks noGrp="1"/>
          </p:cNvGraphicFramePr>
          <p:nvPr>
            <p:ph idx="4294967295"/>
            <p:extLst>
              <p:ext uri="{D42A27DB-BD31-4B8C-83A1-F6EECF244321}">
                <p14:modId xmlns:p14="http://schemas.microsoft.com/office/powerpoint/2010/main" val="2572940225"/>
              </p:ext>
            </p:extLst>
          </p:nvPr>
        </p:nvGraphicFramePr>
        <p:xfrm>
          <a:off x="336884" y="411983"/>
          <a:ext cx="11379494" cy="6203306"/>
        </p:xfrm>
        <a:graphic>
          <a:graphicData uri="http://schemas.openxmlformats.org/drawingml/2006/table">
            <a:tbl>
              <a:tblPr firstRow="1" bandRow="1">
                <a:tableStyleId>{EB344D84-9AFB-497E-A393-DC336BA19D2E}</a:tableStyleId>
              </a:tblPr>
              <a:tblGrid>
                <a:gridCol w="6015905">
                  <a:extLst>
                    <a:ext uri="{9D8B030D-6E8A-4147-A177-3AD203B41FA5}">
                      <a16:colId xmlns:a16="http://schemas.microsoft.com/office/drawing/2014/main" val="3032214581"/>
                    </a:ext>
                  </a:extLst>
                </a:gridCol>
                <a:gridCol w="999709">
                  <a:extLst>
                    <a:ext uri="{9D8B030D-6E8A-4147-A177-3AD203B41FA5}">
                      <a16:colId xmlns:a16="http://schemas.microsoft.com/office/drawing/2014/main" val="3329370911"/>
                    </a:ext>
                  </a:extLst>
                </a:gridCol>
                <a:gridCol w="950031">
                  <a:extLst>
                    <a:ext uri="{9D8B030D-6E8A-4147-A177-3AD203B41FA5}">
                      <a16:colId xmlns:a16="http://schemas.microsoft.com/office/drawing/2014/main" val="1241570361"/>
                    </a:ext>
                  </a:extLst>
                </a:gridCol>
                <a:gridCol w="950031">
                  <a:extLst>
                    <a:ext uri="{9D8B030D-6E8A-4147-A177-3AD203B41FA5}">
                      <a16:colId xmlns:a16="http://schemas.microsoft.com/office/drawing/2014/main" val="1716865963"/>
                    </a:ext>
                  </a:extLst>
                </a:gridCol>
                <a:gridCol w="782993">
                  <a:extLst>
                    <a:ext uri="{9D8B030D-6E8A-4147-A177-3AD203B41FA5}">
                      <a16:colId xmlns:a16="http://schemas.microsoft.com/office/drawing/2014/main" val="360944707"/>
                    </a:ext>
                  </a:extLst>
                </a:gridCol>
                <a:gridCol w="908272">
                  <a:extLst>
                    <a:ext uri="{9D8B030D-6E8A-4147-A177-3AD203B41FA5}">
                      <a16:colId xmlns:a16="http://schemas.microsoft.com/office/drawing/2014/main" val="759140099"/>
                    </a:ext>
                  </a:extLst>
                </a:gridCol>
                <a:gridCol w="772553">
                  <a:extLst>
                    <a:ext uri="{9D8B030D-6E8A-4147-A177-3AD203B41FA5}">
                      <a16:colId xmlns:a16="http://schemas.microsoft.com/office/drawing/2014/main" val="3286620710"/>
                    </a:ext>
                  </a:extLst>
                </a:gridCol>
              </a:tblGrid>
              <a:tr h="740894">
                <a:tc gridSpan="7">
                  <a:txBody>
                    <a:bodyPr/>
                    <a:lstStyle/>
                    <a:p>
                      <a:pPr marL="0" marR="0" algn="l">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2400" b="1" dirty="0">
                          <a:solidFill>
                            <a:schemeClr val="bg1"/>
                          </a:solidFill>
                          <a:effectLst/>
                        </a:rPr>
                        <a:t>Multiple Exposure and Cumulative Impact: Conditional Responses</a:t>
                      </a:r>
                      <a:endParaRPr lang="en-US" sz="2400" b="1" dirty="0">
                        <a:solidFill>
                          <a:schemeClr val="bg1"/>
                        </a:solidFill>
                        <a:effectLst/>
                        <a:latin typeface="+mj-lt"/>
                        <a:ea typeface="Calibri" panose="020F0502020204030204" pitchFamily="34" charset="0"/>
                        <a:cs typeface="Times New Roman" panose="02020603050405020304" pitchFamily="18" charset="0"/>
                      </a:endParaRPr>
                    </a:p>
                  </a:txBody>
                  <a:tcPr marL="58228" marR="17069" marT="29114" marB="2911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7256257"/>
                  </a:ext>
                </a:extLst>
              </a:tr>
              <a:tr h="571492">
                <a:tc>
                  <a:txBody>
                    <a:bodyPr/>
                    <a:lstStyle/>
                    <a:p>
                      <a:pPr marL="0" marR="0">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ACE Category</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NONE</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0" dirty="0">
                          <a:solidFill>
                            <a:schemeClr val="tx1"/>
                          </a:solidFill>
                          <a:effectLst/>
                        </a:rPr>
                        <a:t>≥1</a:t>
                      </a:r>
                      <a:endParaRPr lang="en-US" sz="18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≥2</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≥3</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≥4</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gn="r">
                        <a:lnSpc>
                          <a:spcPct val="2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≥5</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2023861412"/>
                  </a:ext>
                </a:extLst>
              </a:tr>
              <a:tr h="294525">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Child Victimization</a:t>
                      </a:r>
                      <a:endParaRPr lang="en-US" sz="11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b="0" kern="50" dirty="0">
                          <a:solidFill>
                            <a:schemeClr val="tx1"/>
                          </a:solidFill>
                          <a:effectLst/>
                        </a:rPr>
                        <a:t> </a:t>
                      </a:r>
                      <a:endParaRPr lang="en-US" sz="1100" b="0" dirty="0">
                        <a:solidFill>
                          <a:schemeClr val="tx1"/>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100" kern="50">
                          <a:solidFill>
                            <a:schemeClr val="tx1">
                              <a:lumMod val="75000"/>
                              <a:lumOff val="25000"/>
                            </a:schemeClr>
                          </a:solidFill>
                          <a:effectLst/>
                        </a:rPr>
                        <a:t> </a:t>
                      </a:r>
                      <a:endParaRPr lang="en-US" sz="11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tc>
                <a:extLst>
                  <a:ext uri="{0D108BD9-81ED-4DB2-BD59-A6C34878D82A}">
                    <a16:rowId xmlns:a16="http://schemas.microsoft.com/office/drawing/2014/main" val="387542548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rgbClr val="FF0000"/>
                          </a:solidFill>
                          <a:effectLst/>
                        </a:rPr>
                        <a:t>  Emotional</a:t>
                      </a:r>
                      <a:endParaRPr lang="en-US" sz="1600" dirty="0">
                        <a:solidFill>
                          <a:srgbClr val="FF0000"/>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rgbClr val="FF0000"/>
                          </a:solidFill>
                          <a:effectLst/>
                        </a:rPr>
                        <a:t>25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rgbClr val="FF0000"/>
                          </a:solidFill>
                          <a:effectLst/>
                        </a:rPr>
                        <a:t>75</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53</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36</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22</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rgbClr val="FF0000"/>
                          </a:solidFill>
                          <a:effectLst/>
                        </a:rPr>
                        <a:t>14</a:t>
                      </a:r>
                      <a:endParaRPr lang="en-US" sz="1600" b="0" i="0" u="none" strike="noStrike" dirty="0">
                        <a:solidFill>
                          <a:srgbClr val="FF0000"/>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92771822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Physical</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608671905"/>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(Youth to adult)</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89</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55</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031747966"/>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tx1">
                              <a:lumMod val="75000"/>
                              <a:lumOff val="25000"/>
                            </a:schemeClr>
                          </a:solidFill>
                          <a:effectLst/>
                        </a:rPr>
                        <a:t>  Sexual Touching (Adult to youth)</a:t>
                      </a:r>
                      <a:endParaRPr lang="en-US" sz="1600"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96</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80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63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554594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dirty="0">
                          <a:solidFill>
                            <a:schemeClr val="accent1"/>
                          </a:solidFill>
                          <a:effectLst/>
                        </a:rPr>
                        <a:t>  Forced Intercourse</a:t>
                      </a:r>
                      <a:endParaRPr lang="en-US" sz="1600" dirty="0">
                        <a:solidFill>
                          <a:schemeClr val="accent1"/>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accent1"/>
                          </a:solidFill>
                          <a:effectLst/>
                        </a:rPr>
                        <a:t>3</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accent1"/>
                          </a:solidFill>
                          <a:effectLst/>
                        </a:rPr>
                        <a:t>97</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92</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accent1"/>
                          </a:solidFill>
                          <a:effectLst/>
                        </a:rPr>
                        <a:t>78</a:t>
                      </a:r>
                      <a:endParaRPr lang="en-US" sz="1600" b="0" i="0" u="none" strike="noStrike">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65</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accent1"/>
                          </a:solidFill>
                          <a:effectLst/>
                        </a:rPr>
                        <a:t>50</a:t>
                      </a:r>
                      <a:endParaRPr lang="en-US" sz="1600" b="0" i="0" u="none" strike="noStrike" dirty="0">
                        <a:solidFill>
                          <a:schemeClr val="accent1"/>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662227366"/>
                  </a:ext>
                </a:extLst>
              </a:tr>
              <a:tr h="35674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800" b="1" dirty="0">
                          <a:solidFill>
                            <a:schemeClr val="tx1">
                              <a:lumMod val="75000"/>
                              <a:lumOff val="25000"/>
                            </a:schemeClr>
                          </a:solidFill>
                          <a:effectLst/>
                        </a:rPr>
                        <a:t>Household Traumas</a:t>
                      </a:r>
                      <a:endParaRPr lang="en-US" sz="1800" b="1" dirty="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b="0" u="none" strike="noStrike" dirty="0">
                          <a:solidFill>
                            <a:schemeClr val="tx1"/>
                          </a:solidFill>
                          <a:effectLst/>
                        </a:rPr>
                        <a:t> </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dirty="0">
                          <a:solidFill>
                            <a:schemeClr val="tx1">
                              <a:lumMod val="75000"/>
                              <a:lumOff val="25000"/>
                            </a:schemeClr>
                          </a:solidFill>
                          <a:effectLst/>
                        </a:rPr>
                        <a:t> </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l" rtl="0" fontAlgn="ctr"/>
                      <a:r>
                        <a:rPr lang="en-US" sz="1600" u="none" strike="noStrike">
                          <a:solidFill>
                            <a:schemeClr val="tx1">
                              <a:lumMod val="75000"/>
                              <a:lumOff val="25000"/>
                            </a:schemeClr>
                          </a:solidFill>
                          <a:effectLst/>
                        </a:rPr>
                        <a:t> </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77564804"/>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Divorce/Separation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dirty="0">
                          <a:solidFill>
                            <a:schemeClr val="tx1">
                              <a:lumMod val="75000"/>
                              <a:lumOff val="25000"/>
                            </a:schemeClr>
                          </a:solidFill>
                          <a:effectLst/>
                        </a:rPr>
                        <a:t>29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53</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17</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49474745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Alcohol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72</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21</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35330570"/>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Drug Abuse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91</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75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57</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42</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30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705039093"/>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Mental illness</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20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59</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41</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18</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566483861"/>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Domestic Violence</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10</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90</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55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38</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25</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3573600562"/>
                  </a:ext>
                </a:extLst>
              </a:tr>
              <a:tr h="381966">
                <a:tc>
                  <a:txBody>
                    <a:bodyPr/>
                    <a:lstStyle/>
                    <a:p>
                      <a:pPr marL="0" marR="0">
                        <a:lnSpc>
                          <a:spcPct val="10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sz="1600">
                          <a:solidFill>
                            <a:schemeClr val="tx1">
                              <a:lumMod val="75000"/>
                              <a:lumOff val="25000"/>
                            </a:schemeClr>
                          </a:solidFill>
                          <a:effectLst/>
                        </a:rPr>
                        <a:t>  Parental Incarceration</a:t>
                      </a:r>
                      <a:endParaRPr lang="en-US" sz="1600">
                        <a:solidFill>
                          <a:schemeClr val="tx1">
                            <a:lumMod val="75000"/>
                            <a:lumOff val="25000"/>
                          </a:schemeClr>
                        </a:solidFill>
                        <a:effectLst/>
                        <a:latin typeface="+mj-lt"/>
                        <a:ea typeface="Calibri" panose="020F0502020204030204" pitchFamily="34" charset="0"/>
                        <a:cs typeface="Times New Roman" panose="02020603050405020304" pitchFamily="18" charset="0"/>
                      </a:endParaRPr>
                    </a:p>
                  </a:txBody>
                  <a:tcPr marL="58228" marR="17069" marT="29114" marB="29114" anchor="ctr"/>
                </a:tc>
                <a:tc>
                  <a:txBody>
                    <a:bodyPr/>
                    <a:lstStyle/>
                    <a:p>
                      <a:pPr algn="r" rtl="0" fontAlgn="ctr"/>
                      <a:r>
                        <a:rPr lang="en-US" sz="1600" u="none" strike="noStrike">
                          <a:solidFill>
                            <a:schemeClr val="tx1">
                              <a:lumMod val="75000"/>
                              <a:lumOff val="25000"/>
                            </a:schemeClr>
                          </a:solidFill>
                          <a:effectLst/>
                        </a:rPr>
                        <a:t>13</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b="0" u="none" strike="noStrike" dirty="0">
                          <a:solidFill>
                            <a:schemeClr val="tx1"/>
                          </a:solidFill>
                          <a:effectLst/>
                        </a:rPr>
                        <a:t>87</a:t>
                      </a:r>
                      <a:endParaRPr lang="en-US" sz="1600" b="0" i="0" u="none" strike="noStrike" dirty="0">
                        <a:solidFill>
                          <a:schemeClr val="tx1"/>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74</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59</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a:solidFill>
                            <a:schemeClr val="tx1">
                              <a:lumMod val="75000"/>
                              <a:lumOff val="25000"/>
                            </a:schemeClr>
                          </a:solidFill>
                          <a:effectLst/>
                        </a:rPr>
                        <a:t>46</a:t>
                      </a:r>
                      <a:endParaRPr lang="en-US" sz="1600" b="0" i="0" u="none" strike="noStrike">
                        <a:solidFill>
                          <a:schemeClr val="tx1">
                            <a:lumMod val="75000"/>
                            <a:lumOff val="25000"/>
                          </a:schemeClr>
                        </a:solidFill>
                        <a:effectLst/>
                        <a:latin typeface="Century Gothic" panose="020B0502020202020204" pitchFamily="34" charset="0"/>
                      </a:endParaRPr>
                    </a:p>
                  </a:txBody>
                  <a:tcPr marL="58228" marR="2371" marT="29114" marB="29114" anchor="ctr"/>
                </a:tc>
                <a:tc>
                  <a:txBody>
                    <a:bodyPr/>
                    <a:lstStyle/>
                    <a:p>
                      <a:pPr algn="r" rtl="0" fontAlgn="ctr"/>
                      <a:r>
                        <a:rPr lang="en-US" sz="1600" u="none" strike="noStrike" dirty="0">
                          <a:solidFill>
                            <a:schemeClr val="tx1">
                              <a:lumMod val="75000"/>
                              <a:lumOff val="25000"/>
                            </a:schemeClr>
                          </a:solidFill>
                          <a:effectLst/>
                        </a:rPr>
                        <a:t>30</a:t>
                      </a:r>
                      <a:endParaRPr lang="en-US" sz="1600" b="0" i="0" u="none" strike="noStrike" dirty="0">
                        <a:solidFill>
                          <a:schemeClr val="tx1">
                            <a:lumMod val="75000"/>
                            <a:lumOff val="25000"/>
                          </a:schemeClr>
                        </a:solidFill>
                        <a:effectLst/>
                        <a:latin typeface="Century Gothic" panose="020B0502020202020204" pitchFamily="34" charset="0"/>
                      </a:endParaRPr>
                    </a:p>
                  </a:txBody>
                  <a:tcPr marL="58228" marR="2371" marT="29114" marB="29114" anchor="ctr"/>
                </a:tc>
                <a:extLst>
                  <a:ext uri="{0D108BD9-81ED-4DB2-BD59-A6C34878D82A}">
                    <a16:rowId xmlns:a16="http://schemas.microsoft.com/office/drawing/2014/main" val="135704942"/>
                  </a:ext>
                </a:extLst>
              </a:tr>
            </a:tbl>
          </a:graphicData>
        </a:graphic>
      </p:graphicFrame>
    </p:spTree>
    <p:extLst>
      <p:ext uri="{BB962C8B-B14F-4D97-AF65-F5344CB8AC3E}">
        <p14:creationId xmlns:p14="http://schemas.microsoft.com/office/powerpoint/2010/main" val="728496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1B178-A272-E2C5-C660-9C67BD73E0C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CE8A8C8-686F-569F-1418-E8BBE02BB991}"/>
              </a:ext>
            </a:extLst>
          </p:cNvPr>
          <p:cNvPicPr>
            <a:picLocks noChangeAspect="1"/>
          </p:cNvPicPr>
          <p:nvPr/>
        </p:nvPicPr>
        <p:blipFill>
          <a:blip r:embed="rId3"/>
          <a:stretch>
            <a:fillRect/>
          </a:stretch>
        </p:blipFill>
        <p:spPr>
          <a:xfrm>
            <a:off x="863600" y="342900"/>
            <a:ext cx="10464800" cy="6172200"/>
          </a:xfrm>
          <a:prstGeom prst="rect">
            <a:avLst/>
          </a:prstGeom>
        </p:spPr>
      </p:pic>
    </p:spTree>
    <p:extLst>
      <p:ext uri="{BB962C8B-B14F-4D97-AF65-F5344CB8AC3E}">
        <p14:creationId xmlns:p14="http://schemas.microsoft.com/office/powerpoint/2010/main" val="24530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FCB6-3699-8C38-94C1-10CBCE7A486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3A8B737-C5BA-158C-EED6-1720EDABEC08}"/>
              </a:ext>
            </a:extLst>
          </p:cNvPr>
          <p:cNvPicPr>
            <a:picLocks noChangeAspect="1"/>
          </p:cNvPicPr>
          <p:nvPr/>
        </p:nvPicPr>
        <p:blipFill>
          <a:blip r:embed="rId3"/>
          <a:stretch>
            <a:fillRect/>
          </a:stretch>
        </p:blipFill>
        <p:spPr>
          <a:xfrm>
            <a:off x="838200" y="1136650"/>
            <a:ext cx="10515600" cy="4584700"/>
          </a:xfrm>
          <a:prstGeom prst="rect">
            <a:avLst/>
          </a:prstGeom>
        </p:spPr>
      </p:pic>
      <p:sp>
        <p:nvSpPr>
          <p:cNvPr id="3" name="Rectangle 2">
            <a:extLst>
              <a:ext uri="{FF2B5EF4-FFF2-40B4-BE49-F238E27FC236}">
                <a16:creationId xmlns:a16="http://schemas.microsoft.com/office/drawing/2014/main" id="{AE65E231-B30C-EBB0-529E-63AFE45244AC}"/>
              </a:ext>
            </a:extLst>
          </p:cNvPr>
          <p:cNvSpPr/>
          <p:nvPr/>
        </p:nvSpPr>
        <p:spPr>
          <a:xfrm>
            <a:off x="4906537" y="1471961"/>
            <a:ext cx="892097"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058776DA-4F60-67C8-8CCB-3059066BBD13}"/>
              </a:ext>
            </a:extLst>
          </p:cNvPr>
          <p:cNvSpPr/>
          <p:nvPr/>
        </p:nvSpPr>
        <p:spPr>
          <a:xfrm>
            <a:off x="9487828" y="1466385"/>
            <a:ext cx="1685693" cy="38806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16065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22A2-4FBC-460D-A6CC-7C2DC22F8C1A}"/>
              </a:ext>
            </a:extLst>
          </p:cNvPr>
          <p:cNvSpPr>
            <a:spLocks noGrp="1"/>
          </p:cNvSpPr>
          <p:nvPr>
            <p:ph type="title"/>
          </p:nvPr>
        </p:nvSpPr>
        <p:spPr>
          <a:xfrm>
            <a:off x="120316" y="110685"/>
            <a:ext cx="10515600" cy="700350"/>
          </a:xfrm>
        </p:spPr>
        <p:txBody>
          <a:bodyPr/>
          <a:lstStyle/>
          <a:p>
            <a:r>
              <a:rPr lang="en-US" dirty="0"/>
              <a:t>Categories of statistical models</a:t>
            </a:r>
          </a:p>
        </p:txBody>
      </p:sp>
      <p:graphicFrame>
        <p:nvGraphicFramePr>
          <p:cNvPr id="4" name="Table 4">
            <a:extLst>
              <a:ext uri="{FF2B5EF4-FFF2-40B4-BE49-F238E27FC236}">
                <a16:creationId xmlns:a16="http://schemas.microsoft.com/office/drawing/2014/main" id="{719DEE7C-9F27-4193-8649-DFD3A8AAD797}"/>
              </a:ext>
            </a:extLst>
          </p:cNvPr>
          <p:cNvGraphicFramePr>
            <a:graphicFrameLocks noGrp="1"/>
          </p:cNvGraphicFramePr>
          <p:nvPr>
            <p:ph idx="1"/>
            <p:extLst>
              <p:ext uri="{D42A27DB-BD31-4B8C-83A1-F6EECF244321}">
                <p14:modId xmlns:p14="http://schemas.microsoft.com/office/powerpoint/2010/main" val="2485867996"/>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1471863">
                  <a:extLst>
                    <a:ext uri="{9D8B030D-6E8A-4147-A177-3AD203B41FA5}">
                      <a16:colId xmlns:a16="http://schemas.microsoft.com/office/drawing/2014/main" val="1812425238"/>
                    </a:ext>
                  </a:extLst>
                </a:gridCol>
                <a:gridCol w="1467853">
                  <a:extLst>
                    <a:ext uri="{9D8B030D-6E8A-4147-A177-3AD203B41FA5}">
                      <a16:colId xmlns:a16="http://schemas.microsoft.com/office/drawing/2014/main" val="2627789445"/>
                    </a:ext>
                  </a:extLst>
                </a:gridCol>
                <a:gridCol w="1756610">
                  <a:extLst>
                    <a:ext uri="{9D8B030D-6E8A-4147-A177-3AD203B41FA5}">
                      <a16:colId xmlns:a16="http://schemas.microsoft.com/office/drawing/2014/main" val="2355014072"/>
                    </a:ext>
                  </a:extLst>
                </a:gridCol>
                <a:gridCol w="2273969">
                  <a:extLst>
                    <a:ext uri="{9D8B030D-6E8A-4147-A177-3AD203B41FA5}">
                      <a16:colId xmlns:a16="http://schemas.microsoft.com/office/drawing/2014/main" val="709826490"/>
                    </a:ext>
                  </a:extLst>
                </a:gridCol>
                <a:gridCol w="3545305">
                  <a:extLst>
                    <a:ext uri="{9D8B030D-6E8A-4147-A177-3AD203B41FA5}">
                      <a16:colId xmlns:a16="http://schemas.microsoft.com/office/drawing/2014/main" val="482992141"/>
                    </a:ext>
                  </a:extLst>
                </a:gridCol>
              </a:tblGrid>
              <a:tr h="370840">
                <a:tc>
                  <a:txBody>
                    <a:bodyPr/>
                    <a:lstStyle/>
                    <a:p>
                      <a:endParaRPr lang="en-US"/>
                    </a:p>
                  </a:txBody>
                  <a:tcPr/>
                </a:tc>
                <a:tc>
                  <a:txBody>
                    <a:bodyPr/>
                    <a:lstStyle/>
                    <a:p>
                      <a:endParaRPr lang="en-US"/>
                    </a:p>
                  </a:txBody>
                  <a:tcPr/>
                </a:tc>
                <a:tc>
                  <a:txBody>
                    <a:bodyPr/>
                    <a:lstStyle/>
                    <a:p>
                      <a:endParaRPr lang="en-US"/>
                    </a:p>
                  </a:txBody>
                  <a:tcPr/>
                </a:tc>
                <a:tc gridSpan="2">
                  <a:txBody>
                    <a:bodyPr/>
                    <a:lstStyle/>
                    <a:p>
                      <a:pPr algn="ctr"/>
                      <a:r>
                        <a:rPr lang="en-US" dirty="0"/>
                        <a:t>Outcome/Dependent Variable</a:t>
                      </a:r>
                    </a:p>
                  </a:txBody>
                  <a:tcPr/>
                </a:tc>
                <a:tc hMerge="1">
                  <a:txBody>
                    <a:bodyPr/>
                    <a:lstStyle/>
                    <a:p>
                      <a:endParaRPr lang="en-US" dirty="0"/>
                    </a:p>
                  </a:txBody>
                  <a:tcPr/>
                </a:tc>
                <a:extLst>
                  <a:ext uri="{0D108BD9-81ED-4DB2-BD59-A6C34878D82A}">
                    <a16:rowId xmlns:a16="http://schemas.microsoft.com/office/drawing/2014/main" val="70990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b="1" dirty="0"/>
                        <a:t>Continuous</a:t>
                      </a:r>
                      <a:endParaRPr lang="en-US" dirty="0"/>
                    </a:p>
                  </a:txBody>
                  <a:tcPr/>
                </a:tc>
                <a:tc>
                  <a:txBody>
                    <a:bodyPr/>
                    <a:lstStyle/>
                    <a:p>
                      <a:r>
                        <a:rPr lang="en-US" b="1" dirty="0"/>
                        <a:t>Categorical</a:t>
                      </a:r>
                      <a:endParaRPr lang="en-US" dirty="0"/>
                    </a:p>
                  </a:txBody>
                  <a:tcPr/>
                </a:tc>
                <a:extLst>
                  <a:ext uri="{0D108BD9-81ED-4DB2-BD59-A6C34878D82A}">
                    <a16:rowId xmlns:a16="http://schemas.microsoft.com/office/drawing/2014/main" val="324978539"/>
                  </a:ext>
                </a:extLst>
              </a:tr>
              <a:tr h="370840">
                <a:tc rowSpan="4">
                  <a:txBody>
                    <a:bodyPr/>
                    <a:lstStyle/>
                    <a:p>
                      <a:r>
                        <a:rPr lang="en-US" b="1" dirty="0"/>
                        <a:t>Predictor Variables</a:t>
                      </a:r>
                    </a:p>
                  </a:txBody>
                  <a:tcPr/>
                </a:tc>
                <a:tc rowSpan="2">
                  <a:txBody>
                    <a:bodyPr/>
                    <a:lstStyle/>
                    <a:p>
                      <a:r>
                        <a:rPr lang="en-US" dirty="0"/>
                        <a:t>Observed</a:t>
                      </a:r>
                    </a:p>
                  </a:txBody>
                  <a:tcPr/>
                </a:tc>
                <a:tc>
                  <a:txBody>
                    <a:bodyPr/>
                    <a:lstStyle/>
                    <a:p>
                      <a:r>
                        <a:rPr lang="en-US" b="1" dirty="0"/>
                        <a:t>Continuous</a:t>
                      </a:r>
                    </a:p>
                  </a:txBody>
                  <a:tcPr/>
                </a:tc>
                <a:tc>
                  <a:txBody>
                    <a:bodyPr/>
                    <a:lstStyle/>
                    <a:p>
                      <a:r>
                        <a:rPr lang="en-US" dirty="0"/>
                        <a:t>Regression</a:t>
                      </a:r>
                    </a:p>
                  </a:txBody>
                  <a:tcPr/>
                </a:tc>
                <a:tc>
                  <a:txBody>
                    <a:bodyPr/>
                    <a:lstStyle/>
                    <a:p>
                      <a:r>
                        <a:rPr lang="en-US" dirty="0"/>
                        <a:t>Logistic</a:t>
                      </a:r>
                    </a:p>
                  </a:txBody>
                  <a:tcPr/>
                </a:tc>
                <a:extLst>
                  <a:ext uri="{0D108BD9-81ED-4DB2-BD59-A6C34878D82A}">
                    <a16:rowId xmlns:a16="http://schemas.microsoft.com/office/drawing/2014/main" val="314858725"/>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MANOVA/Regression</a:t>
                      </a:r>
                    </a:p>
                  </a:txBody>
                  <a:tcPr/>
                </a:tc>
                <a:tc>
                  <a:txBody>
                    <a:bodyPr/>
                    <a:lstStyle/>
                    <a:p>
                      <a:r>
                        <a:rPr lang="en-US" dirty="0"/>
                        <a:t>Non-parametric (e.g. chi-square)</a:t>
                      </a:r>
                    </a:p>
                  </a:txBody>
                  <a:tcPr/>
                </a:tc>
                <a:extLst>
                  <a:ext uri="{0D108BD9-81ED-4DB2-BD59-A6C34878D82A}">
                    <a16:rowId xmlns:a16="http://schemas.microsoft.com/office/drawing/2014/main" val="1896683424"/>
                  </a:ext>
                </a:extLst>
              </a:tr>
              <a:tr h="370840">
                <a:tc vMerge="1">
                  <a:txBody>
                    <a:bodyPr/>
                    <a:lstStyle/>
                    <a:p>
                      <a:endParaRPr lang="en-US" dirty="0"/>
                    </a:p>
                  </a:txBody>
                  <a:tcPr/>
                </a:tc>
                <a:tc rowSpan="2">
                  <a:txBody>
                    <a:bodyPr/>
                    <a:lstStyle/>
                    <a:p>
                      <a:r>
                        <a:rPr lang="en-US" dirty="0"/>
                        <a:t>Latent</a:t>
                      </a:r>
                    </a:p>
                  </a:txBody>
                  <a:tcPr/>
                </a:tc>
                <a:tc>
                  <a:txBody>
                    <a:bodyPr/>
                    <a:lstStyle/>
                    <a:p>
                      <a:r>
                        <a:rPr lang="en-US" b="1" dirty="0"/>
                        <a:t>Continuous</a:t>
                      </a:r>
                    </a:p>
                  </a:txBody>
                  <a:tcPr/>
                </a:tc>
                <a:tc>
                  <a:txBody>
                    <a:bodyPr/>
                    <a:lstStyle/>
                    <a:p>
                      <a:r>
                        <a:rPr lang="en-US" dirty="0"/>
                        <a:t>Factor Analysis</a:t>
                      </a:r>
                    </a:p>
                  </a:txBody>
                  <a:tcPr/>
                </a:tc>
                <a:tc>
                  <a:txBody>
                    <a:bodyPr/>
                    <a:lstStyle/>
                    <a:p>
                      <a:r>
                        <a:rPr lang="en-US" dirty="0"/>
                        <a:t>Item Response Theory</a:t>
                      </a:r>
                    </a:p>
                  </a:txBody>
                  <a:tcPr/>
                </a:tc>
                <a:extLst>
                  <a:ext uri="{0D108BD9-81ED-4DB2-BD59-A6C34878D82A}">
                    <a16:rowId xmlns:a16="http://schemas.microsoft.com/office/drawing/2014/main" val="2325395772"/>
                  </a:ext>
                </a:extLst>
              </a:tr>
              <a:tr h="370840">
                <a:tc vMerge="1">
                  <a:txBody>
                    <a:bodyPr/>
                    <a:lstStyle/>
                    <a:p>
                      <a:endParaRPr lang="en-US" dirty="0"/>
                    </a:p>
                  </a:txBody>
                  <a:tcPr/>
                </a:tc>
                <a:tc vMerge="1">
                  <a:txBody>
                    <a:bodyPr/>
                    <a:lstStyle/>
                    <a:p>
                      <a:endParaRPr lang="en-US" dirty="0"/>
                    </a:p>
                  </a:txBody>
                  <a:tcPr/>
                </a:tc>
                <a:tc>
                  <a:txBody>
                    <a:bodyPr/>
                    <a:lstStyle/>
                    <a:p>
                      <a:r>
                        <a:rPr lang="en-US" b="1" dirty="0"/>
                        <a:t>Categorical</a:t>
                      </a:r>
                    </a:p>
                  </a:txBody>
                  <a:tcPr/>
                </a:tc>
                <a:tc>
                  <a:txBody>
                    <a:bodyPr/>
                    <a:lstStyle/>
                    <a:p>
                      <a:r>
                        <a:rPr lang="en-US" dirty="0"/>
                        <a:t>Latent Profile Analysis</a:t>
                      </a:r>
                    </a:p>
                  </a:txBody>
                  <a:tcPr/>
                </a:tc>
                <a:tc>
                  <a:txBody>
                    <a:bodyPr/>
                    <a:lstStyle/>
                    <a:p>
                      <a:r>
                        <a:rPr lang="en-US" dirty="0"/>
                        <a:t>Latent Class Analysis</a:t>
                      </a:r>
                    </a:p>
                  </a:txBody>
                  <a:tcPr/>
                </a:tc>
                <a:extLst>
                  <a:ext uri="{0D108BD9-81ED-4DB2-BD59-A6C34878D82A}">
                    <a16:rowId xmlns:a16="http://schemas.microsoft.com/office/drawing/2014/main" val="3464375262"/>
                  </a:ext>
                </a:extLst>
              </a:tr>
            </a:tbl>
          </a:graphicData>
        </a:graphic>
      </p:graphicFrame>
      <p:sp>
        <p:nvSpPr>
          <p:cNvPr id="5" name="Oval 4">
            <a:extLst>
              <a:ext uri="{FF2B5EF4-FFF2-40B4-BE49-F238E27FC236}">
                <a16:creationId xmlns:a16="http://schemas.microsoft.com/office/drawing/2014/main" id="{6F4E3935-CC4B-4289-BB14-1D05BA50A7F7}"/>
              </a:ext>
            </a:extLst>
          </p:cNvPr>
          <p:cNvSpPr/>
          <p:nvPr/>
        </p:nvSpPr>
        <p:spPr>
          <a:xfrm>
            <a:off x="5378116" y="3609474"/>
            <a:ext cx="4932947" cy="5761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82D7BA-DDDE-4FD7-87E9-59CE481C6E74}"/>
              </a:ext>
            </a:extLst>
          </p:cNvPr>
          <p:cNvSpPr txBox="1"/>
          <p:nvPr/>
        </p:nvSpPr>
        <p:spPr>
          <a:xfrm>
            <a:off x="7451217" y="4185602"/>
            <a:ext cx="2254143" cy="369332"/>
          </a:xfrm>
          <a:prstGeom prst="rect">
            <a:avLst/>
          </a:prstGeom>
          <a:noFill/>
        </p:spPr>
        <p:txBody>
          <a:bodyPr wrap="none" rtlCol="0">
            <a:spAutoFit/>
          </a:bodyPr>
          <a:lstStyle/>
          <a:p>
            <a:r>
              <a:rPr lang="en-US" dirty="0">
                <a:solidFill>
                  <a:srgbClr val="FF0000"/>
                </a:solidFill>
              </a:rPr>
              <a:t>Finite Mixture Models</a:t>
            </a:r>
          </a:p>
        </p:txBody>
      </p:sp>
    </p:spTree>
    <p:extLst>
      <p:ext uri="{BB962C8B-B14F-4D97-AF65-F5344CB8AC3E}">
        <p14:creationId xmlns:p14="http://schemas.microsoft.com/office/powerpoint/2010/main" val="175902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C992-03C8-1360-A874-BC0A1F40490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895124-DB51-0F4F-9B3D-EBDFF971E49D}"/>
              </a:ext>
            </a:extLst>
          </p:cNvPr>
          <p:cNvPicPr>
            <a:picLocks noChangeAspect="1"/>
          </p:cNvPicPr>
          <p:nvPr/>
        </p:nvPicPr>
        <p:blipFill>
          <a:blip r:embed="rId3"/>
          <a:stretch>
            <a:fillRect/>
          </a:stretch>
        </p:blipFill>
        <p:spPr>
          <a:xfrm>
            <a:off x="819150" y="1676400"/>
            <a:ext cx="10553700" cy="3505200"/>
          </a:xfrm>
          <a:prstGeom prst="rect">
            <a:avLst/>
          </a:prstGeom>
        </p:spPr>
      </p:pic>
      <p:sp>
        <p:nvSpPr>
          <p:cNvPr id="3" name="Rectangle 2">
            <a:extLst>
              <a:ext uri="{FF2B5EF4-FFF2-40B4-BE49-F238E27FC236}">
                <a16:creationId xmlns:a16="http://schemas.microsoft.com/office/drawing/2014/main" id="{B4B84733-A125-92BD-0091-A40AB53A6371}"/>
              </a:ext>
            </a:extLst>
          </p:cNvPr>
          <p:cNvSpPr/>
          <p:nvPr/>
        </p:nvSpPr>
        <p:spPr>
          <a:xfrm>
            <a:off x="983673" y="2729345"/>
            <a:ext cx="9642763" cy="2078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4" name="Rectangle 3">
            <a:extLst>
              <a:ext uri="{FF2B5EF4-FFF2-40B4-BE49-F238E27FC236}">
                <a16:creationId xmlns:a16="http://schemas.microsoft.com/office/drawing/2014/main" id="{4ABC4AE6-D53A-2A86-77C5-6442EEFBE485}"/>
              </a:ext>
            </a:extLst>
          </p:cNvPr>
          <p:cNvSpPr/>
          <p:nvPr/>
        </p:nvSpPr>
        <p:spPr>
          <a:xfrm>
            <a:off x="3006436" y="2078182"/>
            <a:ext cx="1427019" cy="2563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Rectangle 4">
            <a:extLst>
              <a:ext uri="{FF2B5EF4-FFF2-40B4-BE49-F238E27FC236}">
                <a16:creationId xmlns:a16="http://schemas.microsoft.com/office/drawing/2014/main" id="{C8BB1CA4-A8A7-95F0-5397-E7DCD9FB53CC}"/>
              </a:ext>
            </a:extLst>
          </p:cNvPr>
          <p:cNvSpPr/>
          <p:nvPr/>
        </p:nvSpPr>
        <p:spPr>
          <a:xfrm>
            <a:off x="997527" y="5292436"/>
            <a:ext cx="10196945"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takeaway here is that individuals in each class have different distributions of sum scores and within each of the types of household the number of ACEs that people experience is quite variable. Youth with a sum score of 5 for example, are equally likely to be in class 3 or class 4 but </a:t>
            </a:r>
            <a:r>
              <a:rPr kumimoji="0" lang="en-US" sz="1800" b="1" i="0" u="sng" strike="noStrike" kern="1200" cap="none" spc="0" normalizeH="0" baseline="0" noProof="0" dirty="0">
                <a:ln>
                  <a:noFill/>
                </a:ln>
                <a:solidFill>
                  <a:srgbClr val="000000"/>
                </a:solidFill>
                <a:effectLst/>
                <a:uLnTx/>
                <a:uFillTx/>
                <a:latin typeface="Neue Haas Grotesk Text Pro"/>
                <a:ea typeface="+mn-ea"/>
                <a:cs typeface="+mn-cs"/>
              </a:rPr>
              <a:t>have not had </a:t>
            </a:r>
            <a:r>
              <a:rPr kumimoji="0" lang="en-US" sz="1800" b="0" i="0" u="none" strike="noStrike" kern="1200" cap="none" spc="0" normalizeH="0" baseline="0" noProof="0" dirty="0">
                <a:ln>
                  <a:noFill/>
                </a:ln>
                <a:solidFill>
                  <a:srgbClr val="000000"/>
                </a:solidFill>
                <a:effectLst/>
                <a:uLnTx/>
                <a:uFillTx/>
                <a:latin typeface="Neue Haas Grotesk Text Pro"/>
                <a:ea typeface="+mn-ea"/>
                <a:cs typeface="+mn-cs"/>
              </a:rPr>
              <a:t>the same experiences growing up</a:t>
            </a:r>
          </a:p>
        </p:txBody>
      </p:sp>
    </p:spTree>
    <p:extLst>
      <p:ext uri="{BB962C8B-B14F-4D97-AF65-F5344CB8AC3E}">
        <p14:creationId xmlns:p14="http://schemas.microsoft.com/office/powerpoint/2010/main" val="406031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C7AA-F67A-463C-A850-BE5D875F15D3}"/>
              </a:ext>
            </a:extLst>
          </p:cNvPr>
          <p:cNvSpPr>
            <a:spLocks noGrp="1"/>
          </p:cNvSpPr>
          <p:nvPr>
            <p:ph type="title" idx="4294967295"/>
          </p:nvPr>
        </p:nvSpPr>
        <p:spPr>
          <a:xfrm>
            <a:off x="200702" y="163154"/>
            <a:ext cx="9637712" cy="552463"/>
          </a:xfrm>
        </p:spPr>
        <p:txBody>
          <a:bodyPr>
            <a:normAutofit fontScale="90000"/>
          </a:bodyPr>
          <a:lstStyle/>
          <a:p>
            <a:r>
              <a:rPr lang="en-US" dirty="0"/>
              <a:t>Your turn: ACEs</a:t>
            </a:r>
          </a:p>
        </p:txBody>
      </p:sp>
      <p:sp>
        <p:nvSpPr>
          <p:cNvPr id="3" name="Content Placeholder 2">
            <a:extLst>
              <a:ext uri="{FF2B5EF4-FFF2-40B4-BE49-F238E27FC236}">
                <a16:creationId xmlns:a16="http://schemas.microsoft.com/office/drawing/2014/main" id="{AE0D6DB6-9D47-4F98-BDC0-90010AF5FE3E}"/>
              </a:ext>
            </a:extLst>
          </p:cNvPr>
          <p:cNvSpPr>
            <a:spLocks noGrp="1"/>
          </p:cNvSpPr>
          <p:nvPr>
            <p:ph idx="4294967295"/>
          </p:nvPr>
        </p:nvSpPr>
        <p:spPr>
          <a:xfrm>
            <a:off x="319970" y="714375"/>
            <a:ext cx="11671327" cy="2714625"/>
          </a:xfrm>
        </p:spPr>
        <p:txBody>
          <a:bodyPr>
            <a:normAutofit/>
          </a:bodyPr>
          <a:lstStyle/>
          <a:p>
            <a:r>
              <a:rPr lang="en-US" sz="1700" dirty="0"/>
              <a:t>The National Survey of Children’s Health (</a:t>
            </a:r>
            <a:r>
              <a:rPr lang="en-US" sz="1700" b="1" u="sng" dirty="0" err="1"/>
              <a:t>NSCH.sav</a:t>
            </a:r>
            <a:r>
              <a:rPr lang="en-US" sz="1700" dirty="0"/>
              <a:t>) provides rich data on multiple, intersecting aspects of children’s lives—including physical and mental health, access to quality health care, and the child’s family, neighborhood, school, and social context. The National Survey of Children's Health is funded and directed by the Health Resources and Services Administration (HRSA) Maternal and Child Health Bureau (MCHB). A revised version of the survey was conducted as a mail and web-based survey by the Census Bureau in 2016, 2017, 2018, 2019 and 2020. Among other changes, the 2016 National Survey of Children’s Health started integrating two surveys: the previous NSCH and the National Survey of Children with Special Health Care Needs (NS-CSHCN). See the MCHB website for more information on the 2016, 2017, 2018, 2019 and 2020 National Survey of Children's Health administration, methodology, survey content, and data availability. </a:t>
            </a:r>
          </a:p>
        </p:txBody>
      </p:sp>
      <p:sp>
        <p:nvSpPr>
          <p:cNvPr id="15" name="TextBox 14">
            <a:extLst>
              <a:ext uri="{FF2B5EF4-FFF2-40B4-BE49-F238E27FC236}">
                <a16:creationId xmlns:a16="http://schemas.microsoft.com/office/drawing/2014/main" id="{40C3F5D1-C83B-4192-8AF0-ED9CD68476AC}"/>
              </a:ext>
            </a:extLst>
          </p:cNvPr>
          <p:cNvSpPr txBox="1"/>
          <p:nvPr/>
        </p:nvSpPr>
        <p:spPr>
          <a:xfrm>
            <a:off x="4492869" y="5030937"/>
            <a:ext cx="6096000" cy="646331"/>
          </a:xfrm>
          <a:prstGeom prst="rect">
            <a:avLst/>
          </a:prstGeom>
          <a:noFill/>
        </p:spPr>
        <p:txBody>
          <a:bodyPr wrap="square">
            <a:spAutoFit/>
          </a:bodyPr>
          <a:lstStyle/>
          <a:p>
            <a:r>
              <a:rPr lang="en-US" dirty="0">
                <a:hlinkClick r:id="rId3"/>
              </a:rPr>
              <a:t>National Survey of Children's Health - Data Resource Center for Child and Adolescent Health (childhealthdata.org)</a:t>
            </a:r>
            <a:endParaRPr lang="en-US" dirty="0"/>
          </a:p>
        </p:txBody>
      </p:sp>
    </p:spTree>
    <p:extLst>
      <p:ext uri="{BB962C8B-B14F-4D97-AF65-F5344CB8AC3E}">
        <p14:creationId xmlns:p14="http://schemas.microsoft.com/office/powerpoint/2010/main" val="208384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FDEB5-C129-469E-9C4C-9B9AB17EB43E}"/>
              </a:ext>
            </a:extLst>
          </p:cNvPr>
          <p:cNvSpPr>
            <a:spLocks noGrp="1"/>
          </p:cNvSpPr>
          <p:nvPr>
            <p:ph type="title"/>
          </p:nvPr>
        </p:nvSpPr>
        <p:spPr>
          <a:xfrm>
            <a:off x="8017254" y="525439"/>
            <a:ext cx="3336545" cy="1657614"/>
          </a:xfrm>
        </p:spPr>
        <p:txBody>
          <a:bodyPr>
            <a:normAutofit/>
          </a:bodyPr>
          <a:lstStyle/>
          <a:p>
            <a:r>
              <a:rPr lang="en-US" sz="3600" dirty="0"/>
              <a:t>Frequencies</a:t>
            </a:r>
          </a:p>
        </p:txBody>
      </p:sp>
      <p:pic>
        <p:nvPicPr>
          <p:cNvPr id="9" name="Picture 8">
            <a:extLst>
              <a:ext uri="{FF2B5EF4-FFF2-40B4-BE49-F238E27FC236}">
                <a16:creationId xmlns:a16="http://schemas.microsoft.com/office/drawing/2014/main" id="{2CEB404E-2361-499C-AD59-99706CD3E098}"/>
              </a:ext>
            </a:extLst>
          </p:cNvPr>
          <p:cNvPicPr>
            <a:picLocks noChangeAspect="1"/>
          </p:cNvPicPr>
          <p:nvPr/>
        </p:nvPicPr>
        <p:blipFill rotWithShape="1">
          <a:blip r:embed="rId2"/>
          <a:srcRect l="21465" r="24458" b="-2"/>
          <a:stretch/>
        </p:blipFill>
        <p:spPr>
          <a:xfrm>
            <a:off x="1" y="-1"/>
            <a:ext cx="3719750" cy="2225041"/>
          </a:xfrm>
          <a:prstGeom prst="rect">
            <a:avLst/>
          </a:prstGeom>
        </p:spPr>
      </p:pic>
      <p:pic>
        <p:nvPicPr>
          <p:cNvPr id="13" name="Picture 12">
            <a:extLst>
              <a:ext uri="{FF2B5EF4-FFF2-40B4-BE49-F238E27FC236}">
                <a16:creationId xmlns:a16="http://schemas.microsoft.com/office/drawing/2014/main" id="{280DFB20-4CB8-45B5-A541-B72980208199}"/>
              </a:ext>
            </a:extLst>
          </p:cNvPr>
          <p:cNvPicPr>
            <a:picLocks noChangeAspect="1"/>
          </p:cNvPicPr>
          <p:nvPr/>
        </p:nvPicPr>
        <p:blipFill rotWithShape="1">
          <a:blip r:embed="rId3"/>
          <a:srcRect l="23573" r="23353"/>
          <a:stretch/>
        </p:blipFill>
        <p:spPr>
          <a:xfrm>
            <a:off x="3811189" y="-16426"/>
            <a:ext cx="3719752" cy="2267032"/>
          </a:xfrm>
          <a:prstGeom prst="rect">
            <a:avLst/>
          </a:prstGeom>
        </p:spPr>
      </p:pic>
      <p:pic>
        <p:nvPicPr>
          <p:cNvPr id="7" name="Picture 6">
            <a:extLst>
              <a:ext uri="{FF2B5EF4-FFF2-40B4-BE49-F238E27FC236}">
                <a16:creationId xmlns:a16="http://schemas.microsoft.com/office/drawing/2014/main" id="{EB6E378C-7ECD-41CE-9F4D-53C805BF7CFF}"/>
              </a:ext>
            </a:extLst>
          </p:cNvPr>
          <p:cNvPicPr>
            <a:picLocks noChangeAspect="1"/>
          </p:cNvPicPr>
          <p:nvPr/>
        </p:nvPicPr>
        <p:blipFill rotWithShape="1">
          <a:blip r:embed="rId4"/>
          <a:srcRect l="21460" r="24064" b="2"/>
          <a:stretch/>
        </p:blipFill>
        <p:spPr>
          <a:xfrm>
            <a:off x="20" y="2316480"/>
            <a:ext cx="3719729" cy="2208616"/>
          </a:xfrm>
          <a:prstGeom prst="rect">
            <a:avLst/>
          </a:prstGeom>
        </p:spPr>
      </p:pic>
      <p:pic>
        <p:nvPicPr>
          <p:cNvPr id="11" name="Picture 10">
            <a:extLst>
              <a:ext uri="{FF2B5EF4-FFF2-40B4-BE49-F238E27FC236}">
                <a16:creationId xmlns:a16="http://schemas.microsoft.com/office/drawing/2014/main" id="{59B1470E-E151-40DE-8EE2-22EDAC49ED21}"/>
              </a:ext>
            </a:extLst>
          </p:cNvPr>
          <p:cNvPicPr>
            <a:picLocks noChangeAspect="1"/>
          </p:cNvPicPr>
          <p:nvPr/>
        </p:nvPicPr>
        <p:blipFill rotWithShape="1">
          <a:blip r:embed="rId5"/>
          <a:srcRect l="23008" r="22516" b="2"/>
          <a:stretch/>
        </p:blipFill>
        <p:spPr>
          <a:xfrm>
            <a:off x="3811189" y="2316480"/>
            <a:ext cx="3719748" cy="2208617"/>
          </a:xfrm>
          <a:prstGeom prst="rect">
            <a:avLst/>
          </a:prstGeom>
        </p:spPr>
      </p:pic>
      <p:pic>
        <p:nvPicPr>
          <p:cNvPr id="15" name="Picture 14">
            <a:extLst>
              <a:ext uri="{FF2B5EF4-FFF2-40B4-BE49-F238E27FC236}">
                <a16:creationId xmlns:a16="http://schemas.microsoft.com/office/drawing/2014/main" id="{5BBD7AA9-5BB2-4142-B5F3-0F4BC967E153}"/>
              </a:ext>
            </a:extLst>
          </p:cNvPr>
          <p:cNvPicPr>
            <a:picLocks noChangeAspect="1"/>
          </p:cNvPicPr>
          <p:nvPr/>
        </p:nvPicPr>
        <p:blipFill rotWithShape="1">
          <a:blip r:embed="rId6"/>
          <a:srcRect l="23383" r="22938"/>
          <a:stretch/>
        </p:blipFill>
        <p:spPr>
          <a:xfrm>
            <a:off x="1" y="4616536"/>
            <a:ext cx="3719748" cy="2241464"/>
          </a:xfrm>
          <a:prstGeom prst="rect">
            <a:avLst/>
          </a:prstGeom>
        </p:spPr>
      </p:pic>
      <p:pic>
        <p:nvPicPr>
          <p:cNvPr id="19" name="Picture 18">
            <a:extLst>
              <a:ext uri="{FF2B5EF4-FFF2-40B4-BE49-F238E27FC236}">
                <a16:creationId xmlns:a16="http://schemas.microsoft.com/office/drawing/2014/main" id="{E9BF0AAE-4702-4BC5-9549-42EE5C47541E}"/>
              </a:ext>
            </a:extLst>
          </p:cNvPr>
          <p:cNvPicPr>
            <a:picLocks noChangeAspect="1"/>
          </p:cNvPicPr>
          <p:nvPr/>
        </p:nvPicPr>
        <p:blipFill rotWithShape="1">
          <a:blip r:embed="rId7"/>
          <a:srcRect l="21900" r="24637" b="-2"/>
          <a:stretch/>
        </p:blipFill>
        <p:spPr>
          <a:xfrm>
            <a:off x="3811189" y="4607394"/>
            <a:ext cx="3719752" cy="2250607"/>
          </a:xfrm>
          <a:prstGeom prst="rect">
            <a:avLst/>
          </a:prstGeom>
        </p:spPr>
      </p:pic>
      <p:sp>
        <p:nvSpPr>
          <p:cNvPr id="3" name="Content Placeholder 2">
            <a:extLst>
              <a:ext uri="{FF2B5EF4-FFF2-40B4-BE49-F238E27FC236}">
                <a16:creationId xmlns:a16="http://schemas.microsoft.com/office/drawing/2014/main" id="{715887B9-A231-4004-A27E-47787DDF41E2}"/>
              </a:ext>
            </a:extLst>
          </p:cNvPr>
          <p:cNvSpPr>
            <a:spLocks noGrp="1"/>
          </p:cNvSpPr>
          <p:nvPr>
            <p:ph idx="1"/>
          </p:nvPr>
        </p:nvSpPr>
        <p:spPr>
          <a:xfrm>
            <a:off x="8017254" y="2274491"/>
            <a:ext cx="3336546" cy="3902472"/>
          </a:xfrm>
        </p:spPr>
        <p:txBody>
          <a:bodyPr>
            <a:normAutofit/>
          </a:bodyPr>
          <a:lstStyle/>
          <a:p>
            <a:r>
              <a:rPr lang="en-US" sz="2000" dirty="0"/>
              <a:t>Most commonly endorsed ACE is drug use, then mental health, jail, domestic violence, neighborhood violence and death of parent</a:t>
            </a:r>
          </a:p>
        </p:txBody>
      </p:sp>
    </p:spTree>
    <p:extLst>
      <p:ext uri="{BB962C8B-B14F-4D97-AF65-F5344CB8AC3E}">
        <p14:creationId xmlns:p14="http://schemas.microsoft.com/office/powerpoint/2010/main" val="292785267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BEB1-4E4E-46AD-883D-2B363C215153}"/>
              </a:ext>
            </a:extLst>
          </p:cNvPr>
          <p:cNvSpPr>
            <a:spLocks noGrp="1"/>
          </p:cNvSpPr>
          <p:nvPr>
            <p:ph type="title"/>
          </p:nvPr>
        </p:nvSpPr>
        <p:spPr>
          <a:xfrm>
            <a:off x="649224" y="1006499"/>
            <a:ext cx="3458570" cy="3241344"/>
          </a:xfrm>
        </p:spPr>
        <p:txBody>
          <a:bodyPr vert="horz" lIns="91440" tIns="45720" rIns="91440" bIns="45720" rtlCol="0" anchor="b">
            <a:normAutofit/>
          </a:bodyPr>
          <a:lstStyle/>
          <a:p>
            <a:r>
              <a:rPr lang="en-US" sz="5000" kern="1200" dirty="0">
                <a:solidFill>
                  <a:schemeClr val="tx1"/>
                </a:solidFill>
                <a:latin typeface="+mj-lt"/>
                <a:ea typeface="+mj-ea"/>
                <a:cs typeface="+mj-cs"/>
              </a:rPr>
              <a:t>Fit Stats – 1C model</a:t>
            </a:r>
          </a:p>
        </p:txBody>
      </p:sp>
      <p:sp>
        <p:nvSpPr>
          <p:cNvPr id="38" name="Rectangle 37">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Table&#10;&#10;Description automatically generated with medium confidence">
            <a:extLst>
              <a:ext uri="{FF2B5EF4-FFF2-40B4-BE49-F238E27FC236}">
                <a16:creationId xmlns:a16="http://schemas.microsoft.com/office/drawing/2014/main" id="{229A3860-640D-44FC-8D01-CEDDA4C45459}"/>
              </a:ext>
            </a:extLst>
          </p:cNvPr>
          <p:cNvPicPr>
            <a:picLocks noChangeAspect="1"/>
          </p:cNvPicPr>
          <p:nvPr/>
        </p:nvPicPr>
        <p:blipFill rotWithShape="1">
          <a:blip r:embed="rId3"/>
          <a:stretch/>
        </p:blipFill>
        <p:spPr>
          <a:xfrm>
            <a:off x="9750791" y="4726562"/>
            <a:ext cx="1638030" cy="1207599"/>
          </a:xfrm>
          <a:prstGeom prst="rect">
            <a:avLst/>
          </a:prstGeom>
        </p:spPr>
      </p:pic>
      <p:pic>
        <p:nvPicPr>
          <p:cNvPr id="4" name="Picture 3">
            <a:extLst>
              <a:ext uri="{FF2B5EF4-FFF2-40B4-BE49-F238E27FC236}">
                <a16:creationId xmlns:a16="http://schemas.microsoft.com/office/drawing/2014/main" id="{7DF3CCDE-39CA-4FA1-A965-C4ED6CE56DFD}"/>
              </a:ext>
            </a:extLst>
          </p:cNvPr>
          <p:cNvPicPr>
            <a:picLocks noChangeAspect="1"/>
          </p:cNvPicPr>
          <p:nvPr/>
        </p:nvPicPr>
        <p:blipFill>
          <a:blip r:embed="rId4"/>
          <a:stretch>
            <a:fillRect/>
          </a:stretch>
        </p:blipFill>
        <p:spPr>
          <a:xfrm>
            <a:off x="7413163" y="610954"/>
            <a:ext cx="2524125" cy="2962275"/>
          </a:xfrm>
          <a:prstGeom prst="rect">
            <a:avLst/>
          </a:prstGeom>
        </p:spPr>
      </p:pic>
      <p:pic>
        <p:nvPicPr>
          <p:cNvPr id="6" name="Picture 5">
            <a:extLst>
              <a:ext uri="{FF2B5EF4-FFF2-40B4-BE49-F238E27FC236}">
                <a16:creationId xmlns:a16="http://schemas.microsoft.com/office/drawing/2014/main" id="{5F18AAB4-7967-4A11-AEFD-E2944B52DA05}"/>
              </a:ext>
            </a:extLst>
          </p:cNvPr>
          <p:cNvPicPr>
            <a:picLocks noChangeAspect="1"/>
          </p:cNvPicPr>
          <p:nvPr/>
        </p:nvPicPr>
        <p:blipFill>
          <a:blip r:embed="rId5"/>
          <a:stretch>
            <a:fillRect/>
          </a:stretch>
        </p:blipFill>
        <p:spPr>
          <a:xfrm>
            <a:off x="5879638" y="3863340"/>
            <a:ext cx="3067050" cy="2209800"/>
          </a:xfrm>
          <a:prstGeom prst="rect">
            <a:avLst/>
          </a:prstGeom>
        </p:spPr>
      </p:pic>
    </p:spTree>
    <p:extLst>
      <p:ext uri="{BB962C8B-B14F-4D97-AF65-F5344CB8AC3E}">
        <p14:creationId xmlns:p14="http://schemas.microsoft.com/office/powerpoint/2010/main" val="34354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1D0F-1696-4AD5-A8E3-212BA7044D44}"/>
              </a:ext>
            </a:extLst>
          </p:cNvPr>
          <p:cNvSpPr>
            <a:spLocks noGrp="1"/>
          </p:cNvSpPr>
          <p:nvPr>
            <p:ph type="title" idx="4294967295"/>
          </p:nvPr>
        </p:nvSpPr>
        <p:spPr>
          <a:xfrm>
            <a:off x="195359" y="70927"/>
            <a:ext cx="10085678" cy="610110"/>
          </a:xfrm>
        </p:spPr>
        <p:txBody>
          <a:bodyPr>
            <a:normAutofit fontScale="90000"/>
          </a:bodyPr>
          <a:lstStyle/>
          <a:p>
            <a:r>
              <a:rPr lang="en-US" sz="4000" dirty="0"/>
              <a:t>Warning</a:t>
            </a:r>
          </a:p>
        </p:txBody>
      </p:sp>
      <p:sp>
        <p:nvSpPr>
          <p:cNvPr id="3" name="Content Placeholder 2">
            <a:extLst>
              <a:ext uri="{FF2B5EF4-FFF2-40B4-BE49-F238E27FC236}">
                <a16:creationId xmlns:a16="http://schemas.microsoft.com/office/drawing/2014/main" id="{5157B992-BC8A-4FFF-8299-76C4B1A887D4}"/>
              </a:ext>
            </a:extLst>
          </p:cNvPr>
          <p:cNvSpPr>
            <a:spLocks noGrp="1"/>
          </p:cNvSpPr>
          <p:nvPr>
            <p:ph idx="4294967295"/>
          </p:nvPr>
        </p:nvSpPr>
        <p:spPr>
          <a:xfrm>
            <a:off x="338483" y="596887"/>
            <a:ext cx="10809246" cy="3743325"/>
          </a:xfrm>
        </p:spPr>
        <p:txBody>
          <a:bodyPr>
            <a:normAutofit/>
          </a:bodyPr>
          <a:lstStyle/>
          <a:p>
            <a:r>
              <a:rPr lang="en-US" sz="2000" dirty="0"/>
              <a:t>Every time you run the model the classes are randomized and so its possible that the classes will be in a different </a:t>
            </a:r>
            <a:r>
              <a:rPr lang="en-US" sz="2000" u="sng" dirty="0"/>
              <a:t>order</a:t>
            </a:r>
            <a:r>
              <a:rPr lang="en-US" sz="2000" dirty="0"/>
              <a:t> on subsequent runs</a:t>
            </a:r>
          </a:p>
          <a:p>
            <a:r>
              <a:rPr lang="en-US" sz="2000" dirty="0"/>
              <a:t>The results will be the same</a:t>
            </a:r>
          </a:p>
          <a:p>
            <a:r>
              <a:rPr lang="en-US" sz="2000" dirty="0"/>
              <a:t>Pay attention to the order of classes when you run your models</a:t>
            </a:r>
          </a:p>
        </p:txBody>
      </p:sp>
    </p:spTree>
    <p:extLst>
      <p:ext uri="{BB962C8B-B14F-4D97-AF65-F5344CB8AC3E}">
        <p14:creationId xmlns:p14="http://schemas.microsoft.com/office/powerpoint/2010/main" val="2364708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9F68-B782-4C89-8E6C-FAC027249EEC}"/>
              </a:ext>
            </a:extLst>
          </p:cNvPr>
          <p:cNvSpPr>
            <a:spLocks noGrp="1"/>
          </p:cNvSpPr>
          <p:nvPr>
            <p:ph type="title"/>
          </p:nvPr>
        </p:nvSpPr>
        <p:spPr/>
        <p:txBody>
          <a:bodyPr/>
          <a:lstStyle/>
          <a:p>
            <a:r>
              <a:rPr lang="en-US" dirty="0"/>
              <a:t>Fit Stats 2C – c-Class Models</a:t>
            </a:r>
          </a:p>
        </p:txBody>
      </p:sp>
      <p:pic>
        <p:nvPicPr>
          <p:cNvPr id="4" name="Picture 3">
            <a:extLst>
              <a:ext uri="{FF2B5EF4-FFF2-40B4-BE49-F238E27FC236}">
                <a16:creationId xmlns:a16="http://schemas.microsoft.com/office/drawing/2014/main" id="{CF0920D0-B167-448A-9ED2-2BE64D7AD6A4}"/>
              </a:ext>
            </a:extLst>
          </p:cNvPr>
          <p:cNvPicPr>
            <a:picLocks noChangeAspect="1"/>
          </p:cNvPicPr>
          <p:nvPr/>
        </p:nvPicPr>
        <p:blipFill>
          <a:blip r:embed="rId2"/>
          <a:stretch>
            <a:fillRect/>
          </a:stretch>
        </p:blipFill>
        <p:spPr>
          <a:xfrm>
            <a:off x="198001" y="1324175"/>
            <a:ext cx="1787049" cy="2278834"/>
          </a:xfrm>
          <a:prstGeom prst="rect">
            <a:avLst/>
          </a:prstGeom>
        </p:spPr>
      </p:pic>
      <p:pic>
        <p:nvPicPr>
          <p:cNvPr id="8" name="Picture 7">
            <a:extLst>
              <a:ext uri="{FF2B5EF4-FFF2-40B4-BE49-F238E27FC236}">
                <a16:creationId xmlns:a16="http://schemas.microsoft.com/office/drawing/2014/main" id="{F600AB03-F913-44C4-BD19-DE437A93FB90}"/>
              </a:ext>
            </a:extLst>
          </p:cNvPr>
          <p:cNvPicPr>
            <a:picLocks noChangeAspect="1"/>
          </p:cNvPicPr>
          <p:nvPr/>
        </p:nvPicPr>
        <p:blipFill>
          <a:blip r:embed="rId3"/>
          <a:stretch>
            <a:fillRect/>
          </a:stretch>
        </p:blipFill>
        <p:spPr>
          <a:xfrm>
            <a:off x="108998" y="3618506"/>
            <a:ext cx="1304925" cy="1171575"/>
          </a:xfrm>
          <a:prstGeom prst="rect">
            <a:avLst/>
          </a:prstGeom>
        </p:spPr>
      </p:pic>
      <p:pic>
        <p:nvPicPr>
          <p:cNvPr id="11" name="Picture 10">
            <a:extLst>
              <a:ext uri="{FF2B5EF4-FFF2-40B4-BE49-F238E27FC236}">
                <a16:creationId xmlns:a16="http://schemas.microsoft.com/office/drawing/2014/main" id="{C11AB2DA-3B4E-45D2-9830-03DF0E6F9A03}"/>
              </a:ext>
            </a:extLst>
          </p:cNvPr>
          <p:cNvPicPr>
            <a:picLocks noChangeAspect="1"/>
          </p:cNvPicPr>
          <p:nvPr/>
        </p:nvPicPr>
        <p:blipFill>
          <a:blip r:embed="rId4"/>
          <a:stretch>
            <a:fillRect/>
          </a:stretch>
        </p:blipFill>
        <p:spPr>
          <a:xfrm>
            <a:off x="2211033" y="1324176"/>
            <a:ext cx="1787049" cy="2278833"/>
          </a:xfrm>
          <a:prstGeom prst="rect">
            <a:avLst/>
          </a:prstGeom>
        </p:spPr>
      </p:pic>
      <p:pic>
        <p:nvPicPr>
          <p:cNvPr id="13" name="Picture 12">
            <a:extLst>
              <a:ext uri="{FF2B5EF4-FFF2-40B4-BE49-F238E27FC236}">
                <a16:creationId xmlns:a16="http://schemas.microsoft.com/office/drawing/2014/main" id="{D76166E3-8FFE-47F6-B464-B23B65EDDAC8}"/>
              </a:ext>
            </a:extLst>
          </p:cNvPr>
          <p:cNvPicPr>
            <a:picLocks noChangeAspect="1"/>
          </p:cNvPicPr>
          <p:nvPr/>
        </p:nvPicPr>
        <p:blipFill>
          <a:blip r:embed="rId5"/>
          <a:stretch>
            <a:fillRect/>
          </a:stretch>
        </p:blipFill>
        <p:spPr>
          <a:xfrm>
            <a:off x="2069529" y="3672247"/>
            <a:ext cx="1304925" cy="1381125"/>
          </a:xfrm>
          <a:prstGeom prst="rect">
            <a:avLst/>
          </a:prstGeom>
        </p:spPr>
      </p:pic>
      <p:pic>
        <p:nvPicPr>
          <p:cNvPr id="15" name="Picture 14">
            <a:extLst>
              <a:ext uri="{FF2B5EF4-FFF2-40B4-BE49-F238E27FC236}">
                <a16:creationId xmlns:a16="http://schemas.microsoft.com/office/drawing/2014/main" id="{67543579-638D-4B94-9826-9446ADACAD67}"/>
              </a:ext>
            </a:extLst>
          </p:cNvPr>
          <p:cNvPicPr>
            <a:picLocks noChangeAspect="1"/>
          </p:cNvPicPr>
          <p:nvPr/>
        </p:nvPicPr>
        <p:blipFill>
          <a:blip r:embed="rId6"/>
          <a:stretch>
            <a:fillRect/>
          </a:stretch>
        </p:blipFill>
        <p:spPr>
          <a:xfrm>
            <a:off x="4207707" y="1324175"/>
            <a:ext cx="1787049" cy="2278834"/>
          </a:xfrm>
          <a:prstGeom prst="rect">
            <a:avLst/>
          </a:prstGeom>
        </p:spPr>
      </p:pic>
      <p:pic>
        <p:nvPicPr>
          <p:cNvPr id="17" name="Picture 16">
            <a:extLst>
              <a:ext uri="{FF2B5EF4-FFF2-40B4-BE49-F238E27FC236}">
                <a16:creationId xmlns:a16="http://schemas.microsoft.com/office/drawing/2014/main" id="{C92C303C-E0B7-458D-B378-653C36732C3E}"/>
              </a:ext>
            </a:extLst>
          </p:cNvPr>
          <p:cNvPicPr>
            <a:picLocks noChangeAspect="1"/>
          </p:cNvPicPr>
          <p:nvPr/>
        </p:nvPicPr>
        <p:blipFill>
          <a:blip r:embed="rId7"/>
          <a:stretch>
            <a:fillRect/>
          </a:stretch>
        </p:blipFill>
        <p:spPr>
          <a:xfrm>
            <a:off x="4156958" y="3649797"/>
            <a:ext cx="1304925" cy="1590675"/>
          </a:xfrm>
          <a:prstGeom prst="rect">
            <a:avLst/>
          </a:prstGeom>
        </p:spPr>
      </p:pic>
      <p:pic>
        <p:nvPicPr>
          <p:cNvPr id="20" name="Picture 19">
            <a:extLst>
              <a:ext uri="{FF2B5EF4-FFF2-40B4-BE49-F238E27FC236}">
                <a16:creationId xmlns:a16="http://schemas.microsoft.com/office/drawing/2014/main" id="{025853ED-6E15-43F1-A5C4-2220644251B2}"/>
              </a:ext>
            </a:extLst>
          </p:cNvPr>
          <p:cNvPicPr>
            <a:picLocks noChangeAspect="1"/>
          </p:cNvPicPr>
          <p:nvPr/>
        </p:nvPicPr>
        <p:blipFill>
          <a:blip r:embed="rId8"/>
          <a:stretch>
            <a:fillRect/>
          </a:stretch>
        </p:blipFill>
        <p:spPr>
          <a:xfrm>
            <a:off x="6162762" y="1393413"/>
            <a:ext cx="1732753" cy="2209596"/>
          </a:xfrm>
          <a:prstGeom prst="rect">
            <a:avLst/>
          </a:prstGeom>
        </p:spPr>
      </p:pic>
      <p:pic>
        <p:nvPicPr>
          <p:cNvPr id="25" name="Picture 24">
            <a:extLst>
              <a:ext uri="{FF2B5EF4-FFF2-40B4-BE49-F238E27FC236}">
                <a16:creationId xmlns:a16="http://schemas.microsoft.com/office/drawing/2014/main" id="{0CF97ED9-FF5F-4D41-96F9-5AA6AFDF8BAB}"/>
              </a:ext>
            </a:extLst>
          </p:cNvPr>
          <p:cNvPicPr>
            <a:picLocks noChangeAspect="1"/>
          </p:cNvPicPr>
          <p:nvPr/>
        </p:nvPicPr>
        <p:blipFill>
          <a:blip r:embed="rId9"/>
          <a:stretch>
            <a:fillRect/>
          </a:stretch>
        </p:blipFill>
        <p:spPr>
          <a:xfrm>
            <a:off x="6244387" y="3649797"/>
            <a:ext cx="1304925" cy="1800225"/>
          </a:xfrm>
          <a:prstGeom prst="rect">
            <a:avLst/>
          </a:prstGeom>
        </p:spPr>
      </p:pic>
      <p:pic>
        <p:nvPicPr>
          <p:cNvPr id="28" name="Picture 27">
            <a:extLst>
              <a:ext uri="{FF2B5EF4-FFF2-40B4-BE49-F238E27FC236}">
                <a16:creationId xmlns:a16="http://schemas.microsoft.com/office/drawing/2014/main" id="{199AF3C1-B829-40B1-8FFB-C482EC1BE0E2}"/>
              </a:ext>
            </a:extLst>
          </p:cNvPr>
          <p:cNvPicPr>
            <a:picLocks noChangeAspect="1"/>
          </p:cNvPicPr>
          <p:nvPr/>
        </p:nvPicPr>
        <p:blipFill>
          <a:blip r:embed="rId10"/>
          <a:stretch>
            <a:fillRect/>
          </a:stretch>
        </p:blipFill>
        <p:spPr>
          <a:xfrm>
            <a:off x="8063521" y="1358794"/>
            <a:ext cx="1787049" cy="2278834"/>
          </a:xfrm>
          <a:prstGeom prst="rect">
            <a:avLst/>
          </a:prstGeom>
        </p:spPr>
      </p:pic>
      <p:pic>
        <p:nvPicPr>
          <p:cNvPr id="31" name="Picture 30">
            <a:extLst>
              <a:ext uri="{FF2B5EF4-FFF2-40B4-BE49-F238E27FC236}">
                <a16:creationId xmlns:a16="http://schemas.microsoft.com/office/drawing/2014/main" id="{E05A5AB4-C1C3-4AC5-BF3E-43B9068C2F0D}"/>
              </a:ext>
            </a:extLst>
          </p:cNvPr>
          <p:cNvPicPr>
            <a:picLocks noChangeAspect="1"/>
          </p:cNvPicPr>
          <p:nvPr/>
        </p:nvPicPr>
        <p:blipFill>
          <a:blip r:embed="rId11"/>
          <a:stretch>
            <a:fillRect/>
          </a:stretch>
        </p:blipFill>
        <p:spPr>
          <a:xfrm>
            <a:off x="8204918" y="3780003"/>
            <a:ext cx="1304925" cy="2009775"/>
          </a:xfrm>
          <a:prstGeom prst="rect">
            <a:avLst/>
          </a:prstGeom>
        </p:spPr>
      </p:pic>
      <p:pic>
        <p:nvPicPr>
          <p:cNvPr id="33" name="Picture 32">
            <a:extLst>
              <a:ext uri="{FF2B5EF4-FFF2-40B4-BE49-F238E27FC236}">
                <a16:creationId xmlns:a16="http://schemas.microsoft.com/office/drawing/2014/main" id="{3940254D-AF90-4E3A-9B26-A07AE41344E0}"/>
              </a:ext>
            </a:extLst>
          </p:cNvPr>
          <p:cNvPicPr>
            <a:picLocks noChangeAspect="1"/>
          </p:cNvPicPr>
          <p:nvPr/>
        </p:nvPicPr>
        <p:blipFill>
          <a:blip r:embed="rId12"/>
          <a:stretch>
            <a:fillRect/>
          </a:stretch>
        </p:blipFill>
        <p:spPr>
          <a:xfrm>
            <a:off x="10076553" y="1393413"/>
            <a:ext cx="1787049" cy="2278834"/>
          </a:xfrm>
          <a:prstGeom prst="rect">
            <a:avLst/>
          </a:prstGeom>
        </p:spPr>
      </p:pic>
      <p:cxnSp>
        <p:nvCxnSpPr>
          <p:cNvPr id="35" name="Straight Arrow Connector 34">
            <a:extLst>
              <a:ext uri="{FF2B5EF4-FFF2-40B4-BE49-F238E27FC236}">
                <a16:creationId xmlns:a16="http://schemas.microsoft.com/office/drawing/2014/main" id="{0420294C-4964-4CE5-AB35-96A3F108E965}"/>
              </a:ext>
            </a:extLst>
          </p:cNvPr>
          <p:cNvCxnSpPr>
            <a:cxnSpLocks/>
          </p:cNvCxnSpPr>
          <p:nvPr/>
        </p:nvCxnSpPr>
        <p:spPr>
          <a:xfrm flipH="1">
            <a:off x="9509843" y="5430900"/>
            <a:ext cx="21316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68E0-C460-4FDD-A4D2-C1A53D5F132B}"/>
              </a:ext>
            </a:extLst>
          </p:cNvPr>
          <p:cNvSpPr>
            <a:spLocks noGrp="1"/>
          </p:cNvSpPr>
          <p:nvPr>
            <p:ph type="title" idx="4294967295"/>
          </p:nvPr>
        </p:nvSpPr>
        <p:spPr>
          <a:xfrm>
            <a:off x="5510006" y="117074"/>
            <a:ext cx="7474226" cy="516338"/>
          </a:xfrm>
        </p:spPr>
        <p:txBody>
          <a:bodyPr>
            <a:normAutofit fontScale="90000"/>
          </a:bodyPr>
          <a:lstStyle/>
          <a:p>
            <a:r>
              <a:rPr lang="en-US" dirty="0"/>
              <a:t>Elbow Plot</a:t>
            </a:r>
          </a:p>
        </p:txBody>
      </p:sp>
      <p:sp>
        <p:nvSpPr>
          <p:cNvPr id="3" name="Content Placeholder 2">
            <a:extLst>
              <a:ext uri="{FF2B5EF4-FFF2-40B4-BE49-F238E27FC236}">
                <a16:creationId xmlns:a16="http://schemas.microsoft.com/office/drawing/2014/main" id="{90ED0DE7-7929-46A5-8C32-7DCFC2801309}"/>
              </a:ext>
            </a:extLst>
          </p:cNvPr>
          <p:cNvSpPr>
            <a:spLocks noGrp="1"/>
          </p:cNvSpPr>
          <p:nvPr>
            <p:ph idx="4294967295"/>
          </p:nvPr>
        </p:nvSpPr>
        <p:spPr>
          <a:xfrm>
            <a:off x="5724938" y="4462076"/>
            <a:ext cx="3505200" cy="651179"/>
          </a:xfrm>
        </p:spPr>
        <p:txBody>
          <a:bodyPr>
            <a:normAutofit/>
          </a:bodyPr>
          <a:lstStyle/>
          <a:p>
            <a:r>
              <a:rPr lang="en-US" sz="2000" dirty="0"/>
              <a:t>You have to make your own elbow plot </a:t>
            </a:r>
            <a:r>
              <a:rPr lang="en-US" sz="2000" dirty="0">
                <a:sym typeface="Wingdings" panose="05000000000000000000" pitchFamily="2" charset="2"/>
              </a:rPr>
              <a:t></a:t>
            </a:r>
            <a:endParaRPr lang="en-US" sz="2000" dirty="0"/>
          </a:p>
        </p:txBody>
      </p:sp>
      <p:graphicFrame>
        <p:nvGraphicFramePr>
          <p:cNvPr id="4" name="Chart 3">
            <a:extLst>
              <a:ext uri="{FF2B5EF4-FFF2-40B4-BE49-F238E27FC236}">
                <a16:creationId xmlns:a16="http://schemas.microsoft.com/office/drawing/2014/main" id="{C9538334-C68A-4294-9A47-2F9630D3861B}"/>
              </a:ext>
            </a:extLst>
          </p:cNvPr>
          <p:cNvGraphicFramePr>
            <a:graphicFrameLocks/>
          </p:cNvGraphicFramePr>
          <p:nvPr>
            <p:extLst>
              <p:ext uri="{D42A27DB-BD31-4B8C-83A1-F6EECF244321}">
                <p14:modId xmlns:p14="http://schemas.microsoft.com/office/powerpoint/2010/main" val="1249418675"/>
              </p:ext>
            </p:extLst>
          </p:nvPr>
        </p:nvGraphicFramePr>
        <p:xfrm>
          <a:off x="5510006" y="633412"/>
          <a:ext cx="6265876" cy="363791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ontent Placeholder 3">
            <a:extLst>
              <a:ext uri="{FF2B5EF4-FFF2-40B4-BE49-F238E27FC236}">
                <a16:creationId xmlns:a16="http://schemas.microsoft.com/office/drawing/2014/main" id="{9F6720D5-AE6D-9C4B-65EE-2D8FD1FE9CF1}"/>
              </a:ext>
            </a:extLst>
          </p:cNvPr>
          <p:cNvGraphicFramePr>
            <a:graphicFrameLocks/>
          </p:cNvGraphicFramePr>
          <p:nvPr>
            <p:extLst>
              <p:ext uri="{D42A27DB-BD31-4B8C-83A1-F6EECF244321}">
                <p14:modId xmlns:p14="http://schemas.microsoft.com/office/powerpoint/2010/main" val="1516777059"/>
              </p:ext>
            </p:extLst>
          </p:nvPr>
        </p:nvGraphicFramePr>
        <p:xfrm>
          <a:off x="190832" y="919666"/>
          <a:ext cx="4516340" cy="2004060"/>
        </p:xfrm>
        <a:graphic>
          <a:graphicData uri="http://schemas.openxmlformats.org/drawingml/2006/table">
            <a:tbl>
              <a:tblPr>
                <a:tableStyleId>{9D7B26C5-4107-4FEC-AEDC-1716B250A1EF}</a:tableStyleId>
              </a:tblPr>
              <a:tblGrid>
                <a:gridCol w="903268">
                  <a:extLst>
                    <a:ext uri="{9D8B030D-6E8A-4147-A177-3AD203B41FA5}">
                      <a16:colId xmlns:a16="http://schemas.microsoft.com/office/drawing/2014/main" val="3251561223"/>
                    </a:ext>
                  </a:extLst>
                </a:gridCol>
                <a:gridCol w="903268">
                  <a:extLst>
                    <a:ext uri="{9D8B030D-6E8A-4147-A177-3AD203B41FA5}">
                      <a16:colId xmlns:a16="http://schemas.microsoft.com/office/drawing/2014/main" val="3935263928"/>
                    </a:ext>
                  </a:extLst>
                </a:gridCol>
                <a:gridCol w="903268">
                  <a:extLst>
                    <a:ext uri="{9D8B030D-6E8A-4147-A177-3AD203B41FA5}">
                      <a16:colId xmlns:a16="http://schemas.microsoft.com/office/drawing/2014/main" val="149895327"/>
                    </a:ext>
                  </a:extLst>
                </a:gridCol>
                <a:gridCol w="903268">
                  <a:extLst>
                    <a:ext uri="{9D8B030D-6E8A-4147-A177-3AD203B41FA5}">
                      <a16:colId xmlns:a16="http://schemas.microsoft.com/office/drawing/2014/main" val="1484402935"/>
                    </a:ext>
                  </a:extLst>
                </a:gridCol>
                <a:gridCol w="903268">
                  <a:extLst>
                    <a:ext uri="{9D8B030D-6E8A-4147-A177-3AD203B41FA5}">
                      <a16:colId xmlns:a16="http://schemas.microsoft.com/office/drawing/2014/main" val="2815596829"/>
                    </a:ext>
                  </a:extLst>
                </a:gridCol>
              </a:tblGrid>
              <a:tr h="182880">
                <a:tc>
                  <a:txBody>
                    <a:bodyPr/>
                    <a:lstStyle/>
                    <a:p>
                      <a:pPr algn="ctr" fontAlgn="b"/>
                      <a:r>
                        <a:rPr lang="en-US" sz="1600" b="0" u="none" strike="noStrike" dirty="0">
                          <a:solidFill>
                            <a:srgbClr val="000000"/>
                          </a:solidFill>
                          <a:effectLst/>
                        </a:rPr>
                        <a:t>Number of Classes</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AIC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BIC</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Log-Likelihood</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Residual DF</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04327259"/>
                  </a:ext>
                </a:extLst>
              </a:tr>
              <a:tr h="182880">
                <a:tc>
                  <a:txBody>
                    <a:bodyPr/>
                    <a:lstStyle/>
                    <a:p>
                      <a:pPr algn="ctr" fontAlgn="b"/>
                      <a:r>
                        <a:rPr lang="en-US" sz="1600" b="0" u="none" strike="noStrike">
                          <a:solidFill>
                            <a:srgbClr val="000000"/>
                          </a:solidFill>
                          <a:effectLst/>
                        </a:rPr>
                        <a:t>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1127335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112849.9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-653547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50</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54038554"/>
                  </a:ext>
                </a:extLst>
              </a:tr>
              <a:tr h="182880">
                <a:tc>
                  <a:txBody>
                    <a:bodyPr/>
                    <a:lstStyle/>
                    <a:p>
                      <a:pPr algn="ctr" fontAlgn="b"/>
                      <a:r>
                        <a:rPr lang="en-US" sz="1600" b="0" u="none" strike="noStrike">
                          <a:solidFill>
                            <a:srgbClr val="000000"/>
                          </a:solidFill>
                          <a:effectLst/>
                        </a:rPr>
                        <a:t>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1115958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112134.7</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-559599</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43</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53269164"/>
                  </a:ext>
                </a:extLst>
              </a:tr>
              <a:tr h="182880">
                <a:tc>
                  <a:txBody>
                    <a:bodyPr/>
                    <a:lstStyle/>
                    <a:p>
                      <a:pPr algn="ctr" fontAlgn="b"/>
                      <a:r>
                        <a:rPr lang="en-US" sz="1600" b="0" u="none" strike="noStrike">
                          <a:solidFill>
                            <a:srgbClr val="000000"/>
                          </a:solidFill>
                          <a:effectLst/>
                        </a:rPr>
                        <a:t>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1111748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-55847.1</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36</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4097262339"/>
                  </a:ext>
                </a:extLst>
              </a:tr>
              <a:tr h="182880">
                <a:tc>
                  <a:txBody>
                    <a:bodyPr/>
                    <a:lstStyle/>
                    <a:p>
                      <a:pPr algn="ctr" fontAlgn="b"/>
                      <a:r>
                        <a:rPr lang="en-US" sz="1600" b="0" u="none" strike="noStrike">
                          <a:solidFill>
                            <a:srgbClr val="000000"/>
                          </a:solidFill>
                          <a:effectLst/>
                        </a:rPr>
                        <a:t>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111966.7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-55799.5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29</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522559908"/>
                  </a:ext>
                </a:extLst>
              </a:tr>
              <a:tr h="182880">
                <a:tc>
                  <a:txBody>
                    <a:bodyPr/>
                    <a:lstStyle/>
                    <a:p>
                      <a:pPr algn="ctr" fontAlgn="b"/>
                      <a:r>
                        <a:rPr lang="en-US" sz="1600" b="0" u="none" strike="noStrike">
                          <a:solidFill>
                            <a:srgbClr val="000000"/>
                          </a:solidFill>
                          <a:effectLst/>
                        </a:rPr>
                        <a:t>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1111624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111985.5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-55771.2</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22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72513283"/>
                  </a:ext>
                </a:extLst>
              </a:tr>
              <a:tr h="182880">
                <a:tc>
                  <a:txBody>
                    <a:bodyPr/>
                    <a:lstStyle/>
                    <a:p>
                      <a:pPr algn="ctr" fontAlgn="b"/>
                      <a:r>
                        <a:rPr lang="en-US" sz="1600" b="0" u="none" strike="noStrike">
                          <a:solidFill>
                            <a:srgbClr val="000000"/>
                          </a:solidFill>
                          <a:effectLst/>
                        </a:rPr>
                        <a:t>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111631.5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112054.4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a:solidFill>
                            <a:srgbClr val="000000"/>
                          </a:solidFill>
                          <a:effectLst/>
                        </a:rPr>
                        <a:t>-55767.8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ctr" fontAlgn="b"/>
                      <a:r>
                        <a:rPr lang="en-US" sz="1600" b="0" u="none" strike="noStrike" dirty="0">
                          <a:solidFill>
                            <a:srgbClr val="000000"/>
                          </a:solidFill>
                          <a:effectLst/>
                        </a:rPr>
                        <a:t>15</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95998247"/>
                  </a:ext>
                </a:extLst>
              </a:tr>
            </a:tbl>
          </a:graphicData>
        </a:graphic>
      </p:graphicFrame>
    </p:spTree>
    <p:extLst>
      <p:ext uri="{BB962C8B-B14F-4D97-AF65-F5344CB8AC3E}">
        <p14:creationId xmlns:p14="http://schemas.microsoft.com/office/powerpoint/2010/main" val="1863961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EC0635-030A-2C20-76CD-6F72CBCB0DC3}"/>
              </a:ext>
            </a:extLst>
          </p:cNvPr>
          <p:cNvSpPr txBox="1"/>
          <p:nvPr/>
        </p:nvSpPr>
        <p:spPr>
          <a:xfrm>
            <a:off x="87465" y="0"/>
            <a:ext cx="11266998" cy="4832092"/>
          </a:xfrm>
          <a:prstGeom prst="rect">
            <a:avLst/>
          </a:prstGeom>
          <a:noFill/>
        </p:spPr>
        <p:txBody>
          <a:bodyPr wrap="square">
            <a:spAutoFit/>
          </a:bodyPr>
          <a:lstStyle/>
          <a:p>
            <a:pPr marL="285750" indent="-285750">
              <a:buFont typeface="Arial" panose="020B0604020202020204" pitchFamily="34" charset="0"/>
              <a:buChar char="•"/>
            </a:pPr>
            <a:r>
              <a:rPr lang="en-US" sz="2000" dirty="0"/>
              <a:t>Based on the </a:t>
            </a:r>
            <a:r>
              <a:rPr lang="en-US" sz="2000" b="1" dirty="0"/>
              <a:t>AIC</a:t>
            </a:r>
            <a:r>
              <a:rPr lang="en-US" sz="2000" dirty="0"/>
              <a:t> and </a:t>
            </a:r>
            <a:r>
              <a:rPr lang="en-US" sz="2000" b="1" dirty="0"/>
              <a:t>BIC</a:t>
            </a:r>
            <a:r>
              <a:rPr lang="en-US" sz="2000" dirty="0"/>
              <a:t> values in the table:</a:t>
            </a:r>
          </a:p>
          <a:p>
            <a:pPr marL="742950" lvl="1" indent="-285750">
              <a:buFont typeface="Arial" panose="020B0604020202020204" pitchFamily="34" charset="0"/>
              <a:buChar char="•"/>
            </a:pPr>
            <a:r>
              <a:rPr lang="en-US" dirty="0"/>
              <a:t>AIC decreases steadily from the 2-class to the 6-class model, with the lowest AIC at the 6-class model (1,111,624.31).</a:t>
            </a:r>
          </a:p>
          <a:p>
            <a:pPr marL="742950" lvl="1" indent="-285750">
              <a:buFont typeface="Arial" panose="020B0604020202020204" pitchFamily="34" charset="0"/>
              <a:buChar char="•"/>
            </a:pPr>
            <a:r>
              <a:rPr lang="en-US" dirty="0"/>
              <a:t>BIC reaches its lowest value at the 5-class model (1,119,66.66) and then increases again for the 6- and 7-class models.</a:t>
            </a:r>
          </a:p>
          <a:p>
            <a:pPr marL="285750" indent="-285750">
              <a:buFont typeface="Arial" panose="020B0604020202020204" pitchFamily="34" charset="0"/>
              <a:buChar char="•"/>
            </a:pPr>
            <a:r>
              <a:rPr lang="en-US" b="1" dirty="0"/>
              <a:t>Model Selection </a:t>
            </a:r>
            <a:r>
              <a:rPr lang="en-US" dirty="0"/>
              <a:t>Guidance</a:t>
            </a:r>
          </a:p>
          <a:p>
            <a:pPr marL="742950" lvl="1" indent="-285750">
              <a:buFont typeface="Arial" panose="020B0604020202020204" pitchFamily="34" charset="0"/>
              <a:buChar char="•"/>
            </a:pPr>
            <a:r>
              <a:rPr lang="en-US" dirty="0"/>
              <a:t>AIC favors the model with the best fit, even if it’s more complex</a:t>
            </a:r>
          </a:p>
          <a:p>
            <a:pPr marL="742950" lvl="1" indent="-285750">
              <a:buFont typeface="Arial" panose="020B0604020202020204" pitchFamily="34" charset="0"/>
              <a:buChar char="•"/>
            </a:pPr>
            <a:r>
              <a:rPr lang="en-US" dirty="0"/>
              <a:t>BIC is more conservative—it penalizes model complexity more strongly and is preferred for determining the </a:t>
            </a:r>
            <a:r>
              <a:rPr lang="en-US" i="1" dirty="0"/>
              <a:t>most parsimonious</a:t>
            </a:r>
            <a:r>
              <a:rPr lang="en-US" dirty="0"/>
              <a:t> model</a:t>
            </a:r>
          </a:p>
          <a:p>
            <a:pPr marL="285750" indent="-285750">
              <a:buFont typeface="Arial" panose="020B0604020202020204" pitchFamily="34" charset="0"/>
              <a:buChar char="•"/>
            </a:pPr>
            <a:r>
              <a:rPr lang="en-US" b="1" dirty="0"/>
              <a:t>Best Fitting</a:t>
            </a:r>
            <a:r>
              <a:rPr lang="en-US" dirty="0"/>
              <a:t> Model: </a:t>
            </a:r>
            <a:r>
              <a:rPr lang="en-US" b="1" dirty="0"/>
              <a:t>5-Class Model</a:t>
            </a:r>
          </a:p>
          <a:p>
            <a:pPr marL="742950" lvl="1" indent="-285750">
              <a:buFont typeface="Arial" panose="020B0604020202020204" pitchFamily="34" charset="0"/>
              <a:buChar char="•"/>
            </a:pPr>
            <a:r>
              <a:rPr lang="en-US" dirty="0"/>
              <a:t>The 5-class model strikes the best balance between fit and parsimony, with the lowest BIC</a:t>
            </a:r>
          </a:p>
          <a:p>
            <a:pPr marL="742950" lvl="1" indent="-285750">
              <a:buFont typeface="Arial" panose="020B0604020202020204" pitchFamily="34" charset="0"/>
              <a:buChar char="•"/>
            </a:pPr>
            <a:r>
              <a:rPr lang="en-US" dirty="0"/>
              <a:t>The 6-class model slightly improves AIC, but the BIC increases, and one class has a very small proportion (0.9%), suggesting potential overfitting or an unstable class</a:t>
            </a:r>
          </a:p>
          <a:p>
            <a:pPr marL="742950" lvl="1" indent="-285750">
              <a:buFont typeface="Arial" panose="020B0604020202020204" pitchFamily="34" charset="0"/>
              <a:buChar char="•"/>
            </a:pPr>
            <a:r>
              <a:rPr lang="en-US" dirty="0"/>
              <a:t>The 7-class model continues this trend with increasing BIC and additional tiny classes</a:t>
            </a:r>
          </a:p>
          <a:p>
            <a:pPr marL="285750" indent="-285750">
              <a:buFont typeface="Arial" panose="020B0604020202020204" pitchFamily="34" charset="0"/>
              <a:buChar char="•"/>
            </a:pPr>
            <a:r>
              <a:rPr lang="en-US" b="1" dirty="0"/>
              <a:t>Conclusion</a:t>
            </a:r>
            <a:r>
              <a:rPr lang="en-US" dirty="0"/>
              <a:t>: You should select the 5-class model, as it has the lowest BIC, maintains interpretability, and avoids very small class sizes that may be unreliable</a:t>
            </a:r>
          </a:p>
          <a:p>
            <a:pPr marL="285750" indent="-285750">
              <a:buFont typeface="Arial" panose="020B0604020202020204" pitchFamily="34" charset="0"/>
              <a:buChar char="•"/>
            </a:pPr>
            <a:r>
              <a:rPr lang="en-US" dirty="0"/>
              <a:t>The point of this: conducting an LCA is an iterative process</a:t>
            </a:r>
          </a:p>
        </p:txBody>
      </p:sp>
    </p:spTree>
    <p:extLst>
      <p:ext uri="{BB962C8B-B14F-4D97-AF65-F5344CB8AC3E}">
        <p14:creationId xmlns:p14="http://schemas.microsoft.com/office/powerpoint/2010/main" val="140556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98CB-DB5D-4363-AA66-884D78E64D38}"/>
              </a:ext>
            </a:extLst>
          </p:cNvPr>
          <p:cNvSpPr>
            <a:spLocks noGrp="1"/>
          </p:cNvSpPr>
          <p:nvPr>
            <p:ph type="title"/>
          </p:nvPr>
        </p:nvSpPr>
        <p:spPr>
          <a:xfrm>
            <a:off x="114631" y="134537"/>
            <a:ext cx="10515600" cy="501567"/>
          </a:xfrm>
        </p:spPr>
        <p:txBody>
          <a:bodyPr>
            <a:normAutofit fontScale="90000"/>
          </a:bodyPr>
          <a:lstStyle/>
          <a:p>
            <a:r>
              <a:rPr lang="en-US" dirty="0"/>
              <a:t>I first went with the 5-Class Model</a:t>
            </a:r>
          </a:p>
        </p:txBody>
      </p:sp>
      <p:pic>
        <p:nvPicPr>
          <p:cNvPr id="11" name="Picture 10">
            <a:extLst>
              <a:ext uri="{FF2B5EF4-FFF2-40B4-BE49-F238E27FC236}">
                <a16:creationId xmlns:a16="http://schemas.microsoft.com/office/drawing/2014/main" id="{13F0F31C-70A0-EFA3-48AD-8D14223D5A5E}"/>
              </a:ext>
            </a:extLst>
          </p:cNvPr>
          <p:cNvPicPr>
            <a:picLocks noChangeAspect="1"/>
          </p:cNvPicPr>
          <p:nvPr/>
        </p:nvPicPr>
        <p:blipFill>
          <a:blip r:embed="rId2"/>
          <a:stretch>
            <a:fillRect/>
          </a:stretch>
        </p:blipFill>
        <p:spPr>
          <a:xfrm>
            <a:off x="3172612" y="994161"/>
            <a:ext cx="1266825" cy="1657350"/>
          </a:xfrm>
          <a:prstGeom prst="rect">
            <a:avLst/>
          </a:prstGeom>
        </p:spPr>
      </p:pic>
      <p:pic>
        <p:nvPicPr>
          <p:cNvPr id="15" name="Picture 14">
            <a:extLst>
              <a:ext uri="{FF2B5EF4-FFF2-40B4-BE49-F238E27FC236}">
                <a16:creationId xmlns:a16="http://schemas.microsoft.com/office/drawing/2014/main" id="{803AF830-A558-8DC7-724A-69493256F2EC}"/>
              </a:ext>
            </a:extLst>
          </p:cNvPr>
          <p:cNvPicPr>
            <a:picLocks noChangeAspect="1"/>
          </p:cNvPicPr>
          <p:nvPr/>
        </p:nvPicPr>
        <p:blipFill>
          <a:blip r:embed="rId3"/>
          <a:stretch>
            <a:fillRect/>
          </a:stretch>
        </p:blipFill>
        <p:spPr>
          <a:xfrm>
            <a:off x="114631" y="561275"/>
            <a:ext cx="2906865" cy="6162187"/>
          </a:xfrm>
          <a:prstGeom prst="rect">
            <a:avLst/>
          </a:prstGeom>
        </p:spPr>
      </p:pic>
    </p:spTree>
    <p:extLst>
      <p:ext uri="{BB962C8B-B14F-4D97-AF65-F5344CB8AC3E}">
        <p14:creationId xmlns:p14="http://schemas.microsoft.com/office/powerpoint/2010/main" val="391216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63A2AE7-0483-93A8-9B73-09134BFF1E42}"/>
              </a:ext>
            </a:extLst>
          </p:cNvPr>
          <p:cNvPicPr>
            <a:picLocks noChangeAspect="1"/>
          </p:cNvPicPr>
          <p:nvPr/>
        </p:nvPicPr>
        <p:blipFill>
          <a:blip r:embed="rId2"/>
          <a:stretch>
            <a:fillRect/>
          </a:stretch>
        </p:blipFill>
        <p:spPr>
          <a:xfrm>
            <a:off x="90612" y="102993"/>
            <a:ext cx="3009900" cy="6429375"/>
          </a:xfrm>
          <a:prstGeom prst="rect">
            <a:avLst/>
          </a:prstGeom>
        </p:spPr>
      </p:pic>
      <p:pic>
        <p:nvPicPr>
          <p:cNvPr id="21" name="Picture 20">
            <a:extLst>
              <a:ext uri="{FF2B5EF4-FFF2-40B4-BE49-F238E27FC236}">
                <a16:creationId xmlns:a16="http://schemas.microsoft.com/office/drawing/2014/main" id="{09C2C18C-1E91-C667-02D6-F6C18DEDB299}"/>
              </a:ext>
            </a:extLst>
          </p:cNvPr>
          <p:cNvPicPr>
            <a:picLocks noChangeAspect="1"/>
          </p:cNvPicPr>
          <p:nvPr/>
        </p:nvPicPr>
        <p:blipFill>
          <a:blip r:embed="rId3"/>
          <a:stretch>
            <a:fillRect/>
          </a:stretch>
        </p:blipFill>
        <p:spPr>
          <a:xfrm>
            <a:off x="3174915" y="102993"/>
            <a:ext cx="5286375" cy="2971800"/>
          </a:xfrm>
          <a:prstGeom prst="rect">
            <a:avLst/>
          </a:prstGeom>
        </p:spPr>
      </p:pic>
      <p:sp>
        <p:nvSpPr>
          <p:cNvPr id="22" name="TextBox 21">
            <a:extLst>
              <a:ext uri="{FF2B5EF4-FFF2-40B4-BE49-F238E27FC236}">
                <a16:creationId xmlns:a16="http://schemas.microsoft.com/office/drawing/2014/main" id="{A9D54C61-B4D5-21F6-BBF4-D4686A0249F0}"/>
              </a:ext>
            </a:extLst>
          </p:cNvPr>
          <p:cNvSpPr txBox="1"/>
          <p:nvPr/>
        </p:nvSpPr>
        <p:spPr>
          <a:xfrm>
            <a:off x="3250054" y="3074793"/>
            <a:ext cx="4121321" cy="369332"/>
          </a:xfrm>
          <a:prstGeom prst="rect">
            <a:avLst/>
          </a:prstGeom>
          <a:noFill/>
        </p:spPr>
        <p:txBody>
          <a:bodyPr wrap="none" rtlCol="0">
            <a:spAutoFit/>
          </a:bodyPr>
          <a:lstStyle/>
          <a:p>
            <a:r>
              <a:rPr lang="en-US" b="1" dirty="0"/>
              <a:t>Use Pivot Trays to get appropriate output</a:t>
            </a:r>
          </a:p>
        </p:txBody>
      </p:sp>
    </p:spTree>
    <p:extLst>
      <p:ext uri="{BB962C8B-B14F-4D97-AF65-F5344CB8AC3E}">
        <p14:creationId xmlns:p14="http://schemas.microsoft.com/office/powerpoint/2010/main" val="125607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53B0F-23BD-488D-900C-E163F80C30A3}"/>
              </a:ext>
            </a:extLst>
          </p:cNvPr>
          <p:cNvSpPr>
            <a:spLocks noGrp="1"/>
          </p:cNvSpPr>
          <p:nvPr>
            <p:ph type="title"/>
          </p:nvPr>
        </p:nvSpPr>
        <p:spPr>
          <a:xfrm>
            <a:off x="838200" y="557188"/>
            <a:ext cx="10515600" cy="1133499"/>
          </a:xfrm>
        </p:spPr>
        <p:txBody>
          <a:bodyPr>
            <a:normAutofit/>
          </a:bodyPr>
          <a:lstStyle/>
          <a:p>
            <a:pPr algn="ctr"/>
            <a:r>
              <a:rPr lang="en-US" sz="5200" dirty="0"/>
              <a:t>What We Will Cover</a:t>
            </a:r>
          </a:p>
        </p:txBody>
      </p:sp>
      <p:graphicFrame>
        <p:nvGraphicFramePr>
          <p:cNvPr id="5" name="Content Placeholder 2">
            <a:extLst>
              <a:ext uri="{FF2B5EF4-FFF2-40B4-BE49-F238E27FC236}">
                <a16:creationId xmlns:a16="http://schemas.microsoft.com/office/drawing/2014/main" id="{6CDB28A2-B9AF-4614-ADB1-2B6F997C53F8}"/>
              </a:ext>
            </a:extLst>
          </p:cNvPr>
          <p:cNvGraphicFramePr>
            <a:graphicFrameLocks noGrp="1"/>
          </p:cNvGraphicFramePr>
          <p:nvPr>
            <p:ph idx="1"/>
            <p:extLst>
              <p:ext uri="{D42A27DB-BD31-4B8C-83A1-F6EECF244321}">
                <p14:modId xmlns:p14="http://schemas.microsoft.com/office/powerpoint/2010/main" val="2657788589"/>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33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4CBFE7-41AC-396F-A769-913E4CFD3E17}"/>
              </a:ext>
            </a:extLst>
          </p:cNvPr>
          <p:cNvPicPr>
            <a:picLocks noChangeAspect="1"/>
          </p:cNvPicPr>
          <p:nvPr/>
        </p:nvPicPr>
        <p:blipFill>
          <a:blip r:embed="rId2"/>
          <a:stretch>
            <a:fillRect/>
          </a:stretch>
        </p:blipFill>
        <p:spPr>
          <a:xfrm>
            <a:off x="6162261" y="1778872"/>
            <a:ext cx="5564272" cy="2972548"/>
          </a:xfrm>
          <a:prstGeom prst="rect">
            <a:avLst/>
          </a:prstGeom>
        </p:spPr>
      </p:pic>
      <p:pic>
        <p:nvPicPr>
          <p:cNvPr id="3" name="Picture 2">
            <a:extLst>
              <a:ext uri="{FF2B5EF4-FFF2-40B4-BE49-F238E27FC236}">
                <a16:creationId xmlns:a16="http://schemas.microsoft.com/office/drawing/2014/main" id="{3DDBC934-C91A-D699-6EF0-5466CE2DD1CE}"/>
              </a:ext>
            </a:extLst>
          </p:cNvPr>
          <p:cNvPicPr>
            <a:picLocks noChangeAspect="1"/>
          </p:cNvPicPr>
          <p:nvPr/>
        </p:nvPicPr>
        <p:blipFill>
          <a:blip r:embed="rId3"/>
          <a:stretch>
            <a:fillRect/>
          </a:stretch>
        </p:blipFill>
        <p:spPr>
          <a:xfrm>
            <a:off x="139129" y="378633"/>
            <a:ext cx="5763390" cy="3117101"/>
          </a:xfrm>
          <a:prstGeom prst="rect">
            <a:avLst/>
          </a:prstGeom>
        </p:spPr>
      </p:pic>
    </p:spTree>
    <p:extLst>
      <p:ext uri="{BB962C8B-B14F-4D97-AF65-F5344CB8AC3E}">
        <p14:creationId xmlns:p14="http://schemas.microsoft.com/office/powerpoint/2010/main" val="731528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Content Placeholder 26">
            <a:extLst>
              <a:ext uri="{FF2B5EF4-FFF2-40B4-BE49-F238E27FC236}">
                <a16:creationId xmlns:a16="http://schemas.microsoft.com/office/drawing/2014/main" id="{A1FCA9D3-05C8-4DBC-A52B-DE0822E175B0}"/>
              </a:ext>
            </a:extLst>
          </p:cNvPr>
          <p:cNvSpPr>
            <a:spLocks noGrp="1"/>
          </p:cNvSpPr>
          <p:nvPr>
            <p:ph idx="1"/>
          </p:nvPr>
        </p:nvSpPr>
        <p:spPr>
          <a:xfrm>
            <a:off x="8045753" y="2438401"/>
            <a:ext cx="3667036" cy="3779520"/>
          </a:xfrm>
        </p:spPr>
        <p:txBody>
          <a:bodyPr>
            <a:normAutofit/>
          </a:bodyPr>
          <a:lstStyle/>
          <a:p>
            <a:r>
              <a:rPr lang="en-US" sz="1800" dirty="0"/>
              <a:t>Class 4: Jail/Substance Use with some domestic violence</a:t>
            </a:r>
          </a:p>
          <a:p>
            <a:r>
              <a:rPr lang="en-US" sz="1800" dirty="0">
                <a:solidFill>
                  <a:srgbClr val="FF0000"/>
                </a:solidFill>
              </a:rPr>
              <a:t>Class 5: Low Aces</a:t>
            </a:r>
          </a:p>
          <a:p>
            <a:r>
              <a:rPr lang="en-US" sz="1800" dirty="0">
                <a:solidFill>
                  <a:srgbClr val="FF0000"/>
                </a:solidFill>
              </a:rPr>
              <a:t>Class 1: No Aces</a:t>
            </a:r>
          </a:p>
          <a:p>
            <a:r>
              <a:rPr lang="en-US" sz="1800" dirty="0"/>
              <a:t>Class 2: Mental Health/Substance Use</a:t>
            </a:r>
          </a:p>
          <a:p>
            <a:r>
              <a:rPr lang="en-US" sz="1800" dirty="0"/>
              <a:t>Class 3: High ACEs</a:t>
            </a:r>
          </a:p>
        </p:txBody>
      </p:sp>
      <p:sp>
        <p:nvSpPr>
          <p:cNvPr id="2" name="Right Brace 1">
            <a:extLst>
              <a:ext uri="{FF2B5EF4-FFF2-40B4-BE49-F238E27FC236}">
                <a16:creationId xmlns:a16="http://schemas.microsoft.com/office/drawing/2014/main" id="{8616E63D-E9BC-43F5-8B9C-6F7183B4B0D5}"/>
              </a:ext>
            </a:extLst>
          </p:cNvPr>
          <p:cNvSpPr/>
          <p:nvPr/>
        </p:nvSpPr>
        <p:spPr>
          <a:xfrm>
            <a:off x="10044752" y="3084394"/>
            <a:ext cx="191069" cy="7779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9A395399-B49C-41DE-9C83-5D4088B5C267}"/>
              </a:ext>
            </a:extLst>
          </p:cNvPr>
          <p:cNvSpPr txBox="1"/>
          <p:nvPr/>
        </p:nvSpPr>
        <p:spPr>
          <a:xfrm>
            <a:off x="10235821" y="3105834"/>
            <a:ext cx="1637731" cy="646331"/>
          </a:xfrm>
          <a:prstGeom prst="rect">
            <a:avLst/>
          </a:prstGeom>
          <a:noFill/>
        </p:spPr>
        <p:txBody>
          <a:bodyPr wrap="square" rtlCol="0">
            <a:spAutoFit/>
          </a:bodyPr>
          <a:lstStyle/>
          <a:p>
            <a:r>
              <a:rPr lang="en-US" b="1" dirty="0"/>
              <a:t>Classes are not well separated</a:t>
            </a:r>
          </a:p>
        </p:txBody>
      </p:sp>
      <p:graphicFrame>
        <p:nvGraphicFramePr>
          <p:cNvPr id="4" name="Table 3">
            <a:extLst>
              <a:ext uri="{FF2B5EF4-FFF2-40B4-BE49-F238E27FC236}">
                <a16:creationId xmlns:a16="http://schemas.microsoft.com/office/drawing/2014/main" id="{18C52404-CB44-AF80-7D9B-F17B8BC31CE0}"/>
              </a:ext>
            </a:extLst>
          </p:cNvPr>
          <p:cNvGraphicFramePr>
            <a:graphicFrameLocks noGrp="1"/>
          </p:cNvGraphicFramePr>
          <p:nvPr>
            <p:extLst>
              <p:ext uri="{D42A27DB-BD31-4B8C-83A1-F6EECF244321}">
                <p14:modId xmlns:p14="http://schemas.microsoft.com/office/powerpoint/2010/main" val="1878213824"/>
              </p:ext>
            </p:extLst>
          </p:nvPr>
        </p:nvGraphicFramePr>
        <p:xfrm>
          <a:off x="636104" y="803082"/>
          <a:ext cx="6082754" cy="4762193"/>
        </p:xfrm>
        <a:graphic>
          <a:graphicData uri="http://schemas.openxmlformats.org/drawingml/2006/table">
            <a:tbl>
              <a:tblPr>
                <a:tableStyleId>{616DA210-FB5B-4158-B5E0-FEB733F419BA}</a:tableStyleId>
              </a:tblPr>
              <a:tblGrid>
                <a:gridCol w="1431235">
                  <a:extLst>
                    <a:ext uri="{9D8B030D-6E8A-4147-A177-3AD203B41FA5}">
                      <a16:colId xmlns:a16="http://schemas.microsoft.com/office/drawing/2014/main" val="3042450666"/>
                    </a:ext>
                  </a:extLst>
                </a:gridCol>
                <a:gridCol w="413468">
                  <a:extLst>
                    <a:ext uri="{9D8B030D-6E8A-4147-A177-3AD203B41FA5}">
                      <a16:colId xmlns:a16="http://schemas.microsoft.com/office/drawing/2014/main" val="475305662"/>
                    </a:ext>
                  </a:extLst>
                </a:gridCol>
                <a:gridCol w="762191">
                  <a:extLst>
                    <a:ext uri="{9D8B030D-6E8A-4147-A177-3AD203B41FA5}">
                      <a16:colId xmlns:a16="http://schemas.microsoft.com/office/drawing/2014/main" val="1058178434"/>
                    </a:ext>
                  </a:extLst>
                </a:gridCol>
                <a:gridCol w="868965">
                  <a:extLst>
                    <a:ext uri="{9D8B030D-6E8A-4147-A177-3AD203B41FA5}">
                      <a16:colId xmlns:a16="http://schemas.microsoft.com/office/drawing/2014/main" val="2173567949"/>
                    </a:ext>
                  </a:extLst>
                </a:gridCol>
                <a:gridCol w="868965">
                  <a:extLst>
                    <a:ext uri="{9D8B030D-6E8A-4147-A177-3AD203B41FA5}">
                      <a16:colId xmlns:a16="http://schemas.microsoft.com/office/drawing/2014/main" val="3907402987"/>
                    </a:ext>
                  </a:extLst>
                </a:gridCol>
                <a:gridCol w="868965">
                  <a:extLst>
                    <a:ext uri="{9D8B030D-6E8A-4147-A177-3AD203B41FA5}">
                      <a16:colId xmlns:a16="http://schemas.microsoft.com/office/drawing/2014/main" val="1253378739"/>
                    </a:ext>
                  </a:extLst>
                </a:gridCol>
                <a:gridCol w="868965">
                  <a:extLst>
                    <a:ext uri="{9D8B030D-6E8A-4147-A177-3AD203B41FA5}">
                      <a16:colId xmlns:a16="http://schemas.microsoft.com/office/drawing/2014/main" val="1836999899"/>
                    </a:ext>
                  </a:extLst>
                </a:gridCol>
              </a:tblGrid>
              <a:tr h="367882">
                <a:tc>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1</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2</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3</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4</a:t>
                      </a:r>
                    </a:p>
                  </a:txBody>
                  <a:tcPr marL="7620" marR="7620" marT="7620" marB="0" anchor="ctr"/>
                </a:tc>
                <a:tc>
                  <a:txBody>
                    <a:bodyPr/>
                    <a:lstStyle/>
                    <a:p>
                      <a:pPr algn="ctr" fontAlgn="b"/>
                      <a:r>
                        <a:rPr lang="en-US" sz="1800" b="0" i="0" u="none" strike="noStrike" dirty="0">
                          <a:solidFill>
                            <a:srgbClr val="000000"/>
                          </a:solidFill>
                          <a:effectLst/>
                          <a:latin typeface="Aptos Narrow" panose="020B0004020202020204" pitchFamily="34" charset="0"/>
                        </a:rPr>
                        <a:t>Class 5</a:t>
                      </a:r>
                    </a:p>
                  </a:txBody>
                  <a:tcPr marL="7620" marR="7620" marT="7620" marB="0" anchor="ctr"/>
                </a:tc>
                <a:extLst>
                  <a:ext uri="{0D108BD9-81ED-4DB2-BD59-A6C34878D82A}">
                    <a16:rowId xmlns:a16="http://schemas.microsoft.com/office/drawing/2014/main" val="1689279866"/>
                  </a:ext>
                </a:extLst>
              </a:tr>
              <a:tr h="367882">
                <a:tc rowSpan="2">
                  <a:txBody>
                    <a:bodyPr/>
                    <a:lstStyle/>
                    <a:p>
                      <a:pPr algn="l" fontAlgn="b"/>
                      <a:r>
                        <a:rPr lang="en-US" sz="1800" b="0" u="none" strike="noStrike" dirty="0">
                          <a:solidFill>
                            <a:srgbClr val="000000"/>
                          </a:solidFill>
                          <a:effectLst/>
                        </a:rPr>
                        <a:t>Death of Parent</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0.017</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0.115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0.147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0.115</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0.086</a:t>
                      </a:r>
                    </a:p>
                  </a:txBody>
                  <a:tcPr marL="7620" marR="7620" marT="7620" marB="0" anchor="b"/>
                </a:tc>
                <a:extLst>
                  <a:ext uri="{0D108BD9-81ED-4DB2-BD59-A6C34878D82A}">
                    <a16:rowId xmlns:a16="http://schemas.microsoft.com/office/drawing/2014/main" val="1813817079"/>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0.885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0.853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0.885</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0.914</a:t>
                      </a:r>
                    </a:p>
                  </a:txBody>
                  <a:tcPr marL="7620" marR="7620" marT="7620" marB="0" anchor="b"/>
                </a:tc>
                <a:extLst>
                  <a:ext uri="{0D108BD9-81ED-4DB2-BD59-A6C34878D82A}">
                    <a16:rowId xmlns:a16="http://schemas.microsoft.com/office/drawing/2014/main" val="2941377835"/>
                  </a:ext>
                </a:extLst>
              </a:tr>
              <a:tr h="343241">
                <a:tc rowSpan="2">
                  <a:txBody>
                    <a:bodyPr/>
                    <a:lstStyle/>
                    <a:p>
                      <a:pPr algn="l" fontAlgn="b"/>
                      <a:r>
                        <a:rPr lang="en-US" sz="1800" b="0" u="none" strike="noStrike" dirty="0">
                          <a:solidFill>
                            <a:srgbClr val="000000"/>
                          </a:solidFill>
                          <a:effectLst/>
                        </a:rPr>
                        <a:t>Jail</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0.012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0.239</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0.783</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1" i="0" u="none" strike="noStrike" dirty="0">
                          <a:solidFill>
                            <a:srgbClr val="000000"/>
                          </a:solidFill>
                          <a:effectLst/>
                          <a:latin typeface="Aptos Narrow" panose="020B0004020202020204" pitchFamily="34" charset="0"/>
                        </a:rPr>
                        <a:t>0.597</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0.14</a:t>
                      </a:r>
                    </a:p>
                  </a:txBody>
                  <a:tcPr marL="7620" marR="7620" marT="7620" marB="0" anchor="b"/>
                </a:tc>
                <a:extLst>
                  <a:ext uri="{0D108BD9-81ED-4DB2-BD59-A6C34878D82A}">
                    <a16:rowId xmlns:a16="http://schemas.microsoft.com/office/drawing/2014/main" val="193280173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0.988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0.761</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0.217</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0.403</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0.86</a:t>
                      </a:r>
                    </a:p>
                  </a:txBody>
                  <a:tcPr marL="7620" marR="7620" marT="7620" marB="0" anchor="b"/>
                </a:tc>
                <a:extLst>
                  <a:ext uri="{0D108BD9-81ED-4DB2-BD59-A6C34878D82A}">
                    <a16:rowId xmlns:a16="http://schemas.microsoft.com/office/drawing/2014/main" val="4072743890"/>
                  </a:ext>
                </a:extLst>
              </a:tr>
              <a:tr h="0">
                <a:tc rowSpan="2">
                  <a:txBody>
                    <a:bodyPr/>
                    <a:lstStyle/>
                    <a:p>
                      <a:pPr algn="l" fontAlgn="b"/>
                      <a:r>
                        <a:rPr lang="en-US" sz="1800" b="0" u="none" strike="noStrike" dirty="0">
                          <a:solidFill>
                            <a:srgbClr val="000000"/>
                          </a:solidFill>
                          <a:effectLst/>
                        </a:rPr>
                        <a:t>Domestic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0.004</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0.891</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chemeClr val="accent1"/>
                          </a:solidFill>
                          <a:effectLst/>
                          <a:latin typeface="Aptos Narrow" panose="020B0004020202020204" pitchFamily="34" charset="0"/>
                        </a:rPr>
                        <a:t>0.244</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0.242</a:t>
                      </a:r>
                    </a:p>
                  </a:txBody>
                  <a:tcPr marL="7620" marR="7620" marT="7620" marB="0" anchor="b"/>
                </a:tc>
                <a:extLst>
                  <a:ext uri="{0D108BD9-81ED-4DB2-BD59-A6C34878D82A}">
                    <a16:rowId xmlns:a16="http://schemas.microsoft.com/office/drawing/2014/main" val="780076317"/>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0.996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0.895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0.109</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0.756</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0.758</a:t>
                      </a:r>
                    </a:p>
                  </a:txBody>
                  <a:tcPr marL="7620" marR="7620" marT="7620" marB="0" anchor="b"/>
                </a:tc>
                <a:extLst>
                  <a:ext uri="{0D108BD9-81ED-4DB2-BD59-A6C34878D82A}">
                    <a16:rowId xmlns:a16="http://schemas.microsoft.com/office/drawing/2014/main" val="2648492866"/>
                  </a:ext>
                </a:extLst>
              </a:tr>
              <a:tr h="0">
                <a:tc rowSpan="2">
                  <a:txBody>
                    <a:bodyPr/>
                    <a:lstStyle/>
                    <a:p>
                      <a:pPr algn="l" fontAlgn="b"/>
                      <a:r>
                        <a:rPr lang="en-US" sz="1800" b="0" u="none" strike="noStrike" dirty="0">
                          <a:solidFill>
                            <a:srgbClr val="000000"/>
                          </a:solidFill>
                          <a:effectLst/>
                        </a:rPr>
                        <a:t>Neighborhood Violence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0.005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0.632</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0.056</a:t>
                      </a:r>
                    </a:p>
                  </a:txBody>
                  <a:tcPr marL="7620" marR="7620" marT="7620" marB="0" anchor="b"/>
                </a:tc>
                <a:tc>
                  <a:txBody>
                    <a:bodyPr/>
                    <a:lstStyle/>
                    <a:p>
                      <a:pPr algn="ctr" fontAlgn="b"/>
                      <a:r>
                        <a:rPr lang="en-US" sz="2000" b="0" i="0" u="none" strike="noStrike">
                          <a:solidFill>
                            <a:srgbClr val="000000"/>
                          </a:solidFill>
                          <a:effectLst/>
                          <a:latin typeface="Aptos Narrow" panose="020B0004020202020204" pitchFamily="34" charset="0"/>
                        </a:rPr>
                        <a:t>0.236</a:t>
                      </a:r>
                    </a:p>
                  </a:txBody>
                  <a:tcPr marL="7620" marR="7620" marT="7620" marB="0" anchor="b"/>
                </a:tc>
                <a:extLst>
                  <a:ext uri="{0D108BD9-81ED-4DB2-BD59-A6C34878D82A}">
                    <a16:rowId xmlns:a16="http://schemas.microsoft.com/office/drawing/2014/main" val="50793852"/>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0.995</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0.938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0.368</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dirty="0">
                          <a:solidFill>
                            <a:srgbClr val="000000"/>
                          </a:solidFill>
                          <a:effectLst/>
                          <a:latin typeface="Aptos Narrow" panose="020B0004020202020204" pitchFamily="34" charset="0"/>
                        </a:rPr>
                        <a:t>0.944</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0.764</a:t>
                      </a:r>
                    </a:p>
                  </a:txBody>
                  <a:tcPr marL="7620" marR="7620" marT="7620" marB="0" anchor="b"/>
                </a:tc>
                <a:extLst>
                  <a:ext uri="{0D108BD9-81ED-4DB2-BD59-A6C34878D82A}">
                    <a16:rowId xmlns:a16="http://schemas.microsoft.com/office/drawing/2014/main" val="3953146786"/>
                  </a:ext>
                </a:extLst>
              </a:tr>
              <a:tr h="0">
                <a:tc rowSpan="2">
                  <a:txBody>
                    <a:bodyPr/>
                    <a:lstStyle/>
                    <a:p>
                      <a:pPr algn="l" fontAlgn="b"/>
                      <a:r>
                        <a:rPr lang="en-US" sz="1800" b="0" u="none" strike="noStrike" dirty="0">
                          <a:solidFill>
                            <a:srgbClr val="000000"/>
                          </a:solidFill>
                          <a:effectLst/>
                        </a:rPr>
                        <a:t>Mental Health</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0.035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0.838</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0.717</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0.313</a:t>
                      </a:r>
                    </a:p>
                  </a:txBody>
                  <a:tcPr marL="7620" marR="7620" marT="7620" marB="0" anchor="b"/>
                </a:tc>
                <a:extLst>
                  <a:ext uri="{0D108BD9-81ED-4DB2-BD59-A6C34878D82A}">
                    <a16:rowId xmlns:a16="http://schemas.microsoft.com/office/drawing/2014/main" val="1791740533"/>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0.965</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0.162</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0.283</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1</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0.687</a:t>
                      </a:r>
                    </a:p>
                  </a:txBody>
                  <a:tcPr marL="7620" marR="7620" marT="7620" marB="0" anchor="b"/>
                </a:tc>
                <a:extLst>
                  <a:ext uri="{0D108BD9-81ED-4DB2-BD59-A6C34878D82A}">
                    <a16:rowId xmlns:a16="http://schemas.microsoft.com/office/drawing/2014/main" val="2453676319"/>
                  </a:ext>
                </a:extLst>
              </a:tr>
              <a:tr h="343241">
                <a:tc rowSpan="2">
                  <a:txBody>
                    <a:bodyPr/>
                    <a:lstStyle/>
                    <a:p>
                      <a:pPr algn="l" fontAlgn="b"/>
                      <a:r>
                        <a:rPr lang="en-US" sz="1800" b="0" u="none" strike="noStrike" dirty="0">
                          <a:solidFill>
                            <a:srgbClr val="000000"/>
                          </a:solidFill>
                          <a:effectLst/>
                        </a:rPr>
                        <a:t>Drug Use</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Yes</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0.02</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0.924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1" u="none" strike="noStrike" dirty="0">
                          <a:solidFill>
                            <a:srgbClr val="000000"/>
                          </a:solidFill>
                          <a:effectLst/>
                        </a:rPr>
                        <a:t>0.914</a:t>
                      </a:r>
                      <a:endParaRPr lang="en-US" sz="1800" b="1"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1" i="0" u="none" strike="noStrike" dirty="0">
                          <a:solidFill>
                            <a:srgbClr val="000000"/>
                          </a:solidFill>
                          <a:effectLst/>
                          <a:latin typeface="Aptos Narrow" panose="020B0004020202020204" pitchFamily="34" charset="0"/>
                        </a:rPr>
                        <a:t>0.569</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0.211</a:t>
                      </a:r>
                    </a:p>
                  </a:txBody>
                  <a:tcPr marL="7620" marR="7620" marT="7620" marB="0" anchor="b"/>
                </a:tc>
                <a:extLst>
                  <a:ext uri="{0D108BD9-81ED-4DB2-BD59-A6C34878D82A}">
                    <a16:rowId xmlns:a16="http://schemas.microsoft.com/office/drawing/2014/main" val="281130181"/>
                  </a:ext>
                </a:extLst>
              </a:tr>
              <a:tr h="343241">
                <a:tc vMerge="1">
                  <a:txBody>
                    <a:bodyPr/>
                    <a:lstStyle/>
                    <a:p>
                      <a:pPr algn="l" fontAlgn="b"/>
                      <a:endParaRPr lang="en-US" sz="1800" b="0" i="0" u="none" strike="noStrike" dirty="0">
                        <a:solidFill>
                          <a:srgbClr val="000000"/>
                        </a:solidFill>
                        <a:effectLst/>
                        <a:latin typeface="Aptos Narrow" panose="020B0004020202020204" pitchFamily="34" charset="0"/>
                      </a:endParaRPr>
                    </a:p>
                  </a:txBody>
                  <a:tcPr marL="7620" marR="7620" marT="7620" marB="0" anchor="b">
                    <a:lnL>
                      <a:noFill/>
                    </a:lnL>
                    <a:lnR>
                      <a:noFill/>
                    </a:lnR>
                    <a:lnT>
                      <a:noFill/>
                    </a:lnT>
                    <a:lnB>
                      <a:noFill/>
                    </a:lnB>
                    <a:noFill/>
                  </a:tcPr>
                </a:tc>
                <a:tc>
                  <a:txBody>
                    <a:bodyPr/>
                    <a:lstStyle/>
                    <a:p>
                      <a:pPr algn="ctr" fontAlgn="b"/>
                      <a:r>
                        <a:rPr lang="en-US" sz="1800" b="0" u="none" strike="noStrike" dirty="0">
                          <a:solidFill>
                            <a:srgbClr val="000000"/>
                          </a:solidFill>
                          <a:effectLst/>
                        </a:rPr>
                        <a:t>No</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a:solidFill>
                            <a:srgbClr val="000000"/>
                          </a:solidFill>
                          <a:effectLst/>
                        </a:rPr>
                        <a:t>0.98</a:t>
                      </a:r>
                      <a:endParaRPr lang="en-US" sz="18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0.076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1800" b="0" u="none" strike="noStrike" dirty="0">
                          <a:solidFill>
                            <a:srgbClr val="000000"/>
                          </a:solidFill>
                          <a:effectLst/>
                        </a:rPr>
                        <a:t>0.086</a:t>
                      </a:r>
                      <a:endParaRPr lang="en-US" sz="1800" b="0" i="0" u="none" strike="noStrike" dirty="0">
                        <a:solidFill>
                          <a:srgbClr val="000000"/>
                        </a:solidFill>
                        <a:effectLst/>
                        <a:latin typeface="Aptos Narrow" panose="020B0004020202020204" pitchFamily="34" charset="0"/>
                      </a:endParaRPr>
                    </a:p>
                  </a:txBody>
                  <a:tcPr marL="7620" marR="7620" marT="7620" marB="0" anchor="ctr"/>
                </a:tc>
                <a:tc>
                  <a:txBody>
                    <a:bodyPr/>
                    <a:lstStyle/>
                    <a:p>
                      <a:pPr algn="ctr" fontAlgn="b"/>
                      <a:r>
                        <a:rPr lang="en-US" sz="2000" b="0" i="0" u="none" strike="noStrike">
                          <a:solidFill>
                            <a:srgbClr val="000000"/>
                          </a:solidFill>
                          <a:effectLst/>
                          <a:latin typeface="Aptos Narrow" panose="020B0004020202020204" pitchFamily="34" charset="0"/>
                        </a:rPr>
                        <a:t>0.431</a:t>
                      </a:r>
                    </a:p>
                  </a:txBody>
                  <a:tcPr marL="7620" marR="7620" marT="7620" marB="0" anchor="b"/>
                </a:tc>
                <a:tc>
                  <a:txBody>
                    <a:bodyPr/>
                    <a:lstStyle/>
                    <a:p>
                      <a:pPr algn="ctr" fontAlgn="b"/>
                      <a:r>
                        <a:rPr lang="en-US" sz="2000" b="0" i="0" u="none" strike="noStrike" dirty="0">
                          <a:solidFill>
                            <a:srgbClr val="000000"/>
                          </a:solidFill>
                          <a:effectLst/>
                          <a:latin typeface="Aptos Narrow" panose="020B0004020202020204" pitchFamily="34" charset="0"/>
                        </a:rPr>
                        <a:t>0.789</a:t>
                      </a:r>
                    </a:p>
                  </a:txBody>
                  <a:tcPr marL="7620" marR="7620" marT="7620" marB="0" anchor="b"/>
                </a:tc>
                <a:extLst>
                  <a:ext uri="{0D108BD9-81ED-4DB2-BD59-A6C34878D82A}">
                    <a16:rowId xmlns:a16="http://schemas.microsoft.com/office/drawing/2014/main" val="1986315512"/>
                  </a:ext>
                </a:extLst>
              </a:tr>
              <a:tr h="343241">
                <a:tc>
                  <a:txBody>
                    <a:bodyPr/>
                    <a:lstStyle/>
                    <a:p>
                      <a:pPr algn="l" fontAlgn="b"/>
                      <a:r>
                        <a:rPr lang="en-US" sz="1800" b="0" i="0" u="none" strike="noStrike" dirty="0">
                          <a:solidFill>
                            <a:srgbClr val="000000"/>
                          </a:solidFill>
                          <a:effectLst/>
                          <a:highlight>
                            <a:srgbClr val="FFFF00"/>
                          </a:highlight>
                          <a:latin typeface="Aptos Narrow" panose="020B0004020202020204" pitchFamily="34" charset="0"/>
                        </a:rPr>
                        <a:t>Class %</a:t>
                      </a:r>
                    </a:p>
                  </a:txBody>
                  <a:tcPr marL="7620" marR="7620" marT="7620" marB="0" anchor="ctr"/>
                </a:tc>
                <a:tc>
                  <a:txBody>
                    <a:bodyPr/>
                    <a:lstStyle/>
                    <a:p>
                      <a:pPr algn="ctr" fontAlgn="b"/>
                      <a:endParaRPr lang="en-US" sz="1800" b="0" i="0" u="none" strike="noStrike" dirty="0">
                        <a:solidFill>
                          <a:srgbClr val="000000"/>
                        </a:solidFill>
                        <a:effectLst/>
                        <a:highlight>
                          <a:srgbClr val="FFFF00"/>
                        </a:highlight>
                        <a:latin typeface="Aptos Narrow" panose="020B0004020202020204" pitchFamily="34" charset="0"/>
                      </a:endParaRP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85.5</a:t>
                      </a: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2.3</a:t>
                      </a:r>
                    </a:p>
                  </a:txBody>
                  <a:tcPr marL="7620" marR="7620" marT="7620" marB="0" anchor="ctr"/>
                </a:tc>
                <a:tc>
                  <a:txBody>
                    <a:bodyPr/>
                    <a:lstStyle/>
                    <a:p>
                      <a:pPr algn="ctr" fontAlgn="b"/>
                      <a:r>
                        <a:rPr lang="en-US" sz="1800" b="0" i="0" u="none" strike="noStrike" dirty="0">
                          <a:solidFill>
                            <a:srgbClr val="000000"/>
                          </a:solidFill>
                          <a:effectLst/>
                          <a:highlight>
                            <a:srgbClr val="FFFF00"/>
                          </a:highlight>
                          <a:latin typeface="Aptos Narrow" panose="020B0004020202020204" pitchFamily="34" charset="0"/>
                        </a:rPr>
                        <a:t>2.2</a:t>
                      </a:r>
                    </a:p>
                  </a:txBody>
                  <a:tcPr marL="7620" marR="7620" marT="7620" marB="0" anchor="ctr"/>
                </a:tc>
                <a:tc>
                  <a:txBody>
                    <a:bodyPr/>
                    <a:lstStyle/>
                    <a:p>
                      <a:pPr algn="ctr" fontAlgn="b"/>
                      <a:r>
                        <a:rPr lang="en-US" sz="2000" b="0" i="0" u="none" strike="noStrike" dirty="0">
                          <a:solidFill>
                            <a:srgbClr val="000000"/>
                          </a:solidFill>
                          <a:effectLst/>
                          <a:highlight>
                            <a:srgbClr val="FFFF00"/>
                          </a:highlight>
                          <a:latin typeface="Aptos Narrow" panose="020B0004020202020204" pitchFamily="34" charset="0"/>
                        </a:rPr>
                        <a:t>3.6</a:t>
                      </a:r>
                    </a:p>
                  </a:txBody>
                  <a:tcPr marL="7620" marR="7620" marT="7620" marB="0" anchor="b"/>
                </a:tc>
                <a:tc>
                  <a:txBody>
                    <a:bodyPr/>
                    <a:lstStyle/>
                    <a:p>
                      <a:pPr algn="ctr" fontAlgn="b"/>
                      <a:r>
                        <a:rPr lang="en-US" sz="2000" b="0" i="0" u="none" strike="noStrike" dirty="0">
                          <a:solidFill>
                            <a:srgbClr val="000000"/>
                          </a:solidFill>
                          <a:effectLst/>
                          <a:highlight>
                            <a:srgbClr val="FFFF00"/>
                          </a:highlight>
                          <a:latin typeface="Aptos Narrow" panose="020B0004020202020204" pitchFamily="34" charset="0"/>
                        </a:rPr>
                        <a:t>6.3</a:t>
                      </a:r>
                    </a:p>
                  </a:txBody>
                  <a:tcPr marL="7620" marR="7620" marT="7620" marB="0" anchor="b"/>
                </a:tc>
                <a:extLst>
                  <a:ext uri="{0D108BD9-81ED-4DB2-BD59-A6C34878D82A}">
                    <a16:rowId xmlns:a16="http://schemas.microsoft.com/office/drawing/2014/main" val="2077699648"/>
                  </a:ext>
                </a:extLst>
              </a:tr>
            </a:tbl>
          </a:graphicData>
        </a:graphic>
      </p:graphicFrame>
    </p:spTree>
    <p:extLst>
      <p:ext uri="{BB962C8B-B14F-4D97-AF65-F5344CB8AC3E}">
        <p14:creationId xmlns:p14="http://schemas.microsoft.com/office/powerpoint/2010/main" val="1346522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AAD2945-EB0F-40C2-BE84-246A4106D05D}"/>
              </a:ext>
            </a:extLst>
          </p:cNvPr>
          <p:cNvGraphicFramePr>
            <a:graphicFrameLocks noGrp="1"/>
          </p:cNvGraphicFramePr>
          <p:nvPr>
            <p:extLst>
              <p:ext uri="{D42A27DB-BD31-4B8C-83A1-F6EECF244321}">
                <p14:modId xmlns:p14="http://schemas.microsoft.com/office/powerpoint/2010/main" val="2078013237"/>
              </p:ext>
            </p:extLst>
          </p:nvPr>
        </p:nvGraphicFramePr>
        <p:xfrm>
          <a:off x="416119" y="4791282"/>
          <a:ext cx="6726804" cy="1760220"/>
        </p:xfrm>
        <a:graphic>
          <a:graphicData uri="http://schemas.openxmlformats.org/drawingml/2006/table">
            <a:tbl>
              <a:tblPr>
                <a:tableStyleId>{5C22544A-7EE6-4342-B048-85BDC9FD1C3A}</a:tableStyleId>
              </a:tblPr>
              <a:tblGrid>
                <a:gridCol w="2115047">
                  <a:extLst>
                    <a:ext uri="{9D8B030D-6E8A-4147-A177-3AD203B41FA5}">
                      <a16:colId xmlns:a16="http://schemas.microsoft.com/office/drawing/2014/main" val="3025263009"/>
                    </a:ext>
                  </a:extLst>
                </a:gridCol>
                <a:gridCol w="723569">
                  <a:extLst>
                    <a:ext uri="{9D8B030D-6E8A-4147-A177-3AD203B41FA5}">
                      <a16:colId xmlns:a16="http://schemas.microsoft.com/office/drawing/2014/main" val="3161809286"/>
                    </a:ext>
                  </a:extLst>
                </a:gridCol>
                <a:gridCol w="667909">
                  <a:extLst>
                    <a:ext uri="{9D8B030D-6E8A-4147-A177-3AD203B41FA5}">
                      <a16:colId xmlns:a16="http://schemas.microsoft.com/office/drawing/2014/main" val="1205051982"/>
                    </a:ext>
                  </a:extLst>
                </a:gridCol>
                <a:gridCol w="659959">
                  <a:extLst>
                    <a:ext uri="{9D8B030D-6E8A-4147-A177-3AD203B41FA5}">
                      <a16:colId xmlns:a16="http://schemas.microsoft.com/office/drawing/2014/main" val="2327204145"/>
                    </a:ext>
                  </a:extLst>
                </a:gridCol>
                <a:gridCol w="691763">
                  <a:extLst>
                    <a:ext uri="{9D8B030D-6E8A-4147-A177-3AD203B41FA5}">
                      <a16:colId xmlns:a16="http://schemas.microsoft.com/office/drawing/2014/main" val="2887525108"/>
                    </a:ext>
                  </a:extLst>
                </a:gridCol>
                <a:gridCol w="755374">
                  <a:extLst>
                    <a:ext uri="{9D8B030D-6E8A-4147-A177-3AD203B41FA5}">
                      <a16:colId xmlns:a16="http://schemas.microsoft.com/office/drawing/2014/main" val="2755827253"/>
                    </a:ext>
                  </a:extLst>
                </a:gridCol>
                <a:gridCol w="628153">
                  <a:extLst>
                    <a:ext uri="{9D8B030D-6E8A-4147-A177-3AD203B41FA5}">
                      <a16:colId xmlns:a16="http://schemas.microsoft.com/office/drawing/2014/main" val="3924286847"/>
                    </a:ext>
                  </a:extLst>
                </a:gridCol>
                <a:gridCol w="485030">
                  <a:extLst>
                    <a:ext uri="{9D8B030D-6E8A-4147-A177-3AD203B41FA5}">
                      <a16:colId xmlns:a16="http://schemas.microsoft.com/office/drawing/2014/main" val="287940456"/>
                    </a:ext>
                  </a:extLst>
                </a:gridCol>
              </a:tblGrid>
              <a:tr h="182880">
                <a:tc>
                  <a:txBody>
                    <a:bodyPr/>
                    <a:lstStyle/>
                    <a:p>
                      <a:pPr algn="l" fontAlgn="b"/>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Class 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High</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600" u="none" strike="noStrike">
                          <a:effectLst/>
                        </a:rPr>
                        <a:t>Low</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38543906"/>
                  </a:ext>
                </a:extLst>
              </a:tr>
              <a:tr h="182880">
                <a:tc>
                  <a:txBody>
                    <a:bodyPr/>
                    <a:lstStyle/>
                    <a:p>
                      <a:pPr algn="l" fontAlgn="b"/>
                      <a:r>
                        <a:rPr lang="en-US" sz="1600" u="none" strike="noStrike" dirty="0">
                          <a:effectLst/>
                        </a:rPr>
                        <a:t>Death of Parent</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0.115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0.147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0.115</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0.086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303386715"/>
                  </a:ext>
                </a:extLst>
              </a:tr>
              <a:tr h="182880">
                <a:tc>
                  <a:txBody>
                    <a:bodyPr/>
                    <a:lstStyle/>
                    <a:p>
                      <a:pPr algn="l" fontAlgn="b"/>
                      <a:r>
                        <a:rPr lang="en-US" sz="1600" u="none" strike="noStrike" dirty="0">
                          <a:effectLst/>
                        </a:rPr>
                        <a:t>Jail or Incarceration</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0.012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0.783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0.597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0.140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21831057"/>
                  </a:ext>
                </a:extLst>
              </a:tr>
              <a:tr h="182880">
                <a:tc>
                  <a:txBody>
                    <a:bodyPr/>
                    <a:lstStyle/>
                    <a:p>
                      <a:pPr algn="l" fontAlgn="b"/>
                      <a:r>
                        <a:rPr lang="en-US" sz="1600" u="none" strike="noStrike">
                          <a:effectLst/>
                        </a:rPr>
                        <a:t>Domestic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0.105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0.891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0.242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38853569"/>
                  </a:ext>
                </a:extLst>
              </a:tr>
              <a:tr h="182880">
                <a:tc>
                  <a:txBody>
                    <a:bodyPr/>
                    <a:lstStyle/>
                    <a:p>
                      <a:pPr algn="l" fontAlgn="b"/>
                      <a:r>
                        <a:rPr lang="en-US" sz="1600" u="none" strike="noStrike">
                          <a:effectLst/>
                        </a:rPr>
                        <a:t>Neighborhood Violence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0.005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0.062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0.632</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0.056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0.236</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897268264"/>
                  </a:ext>
                </a:extLst>
              </a:tr>
              <a:tr h="182880">
                <a:tc>
                  <a:txBody>
                    <a:bodyPr/>
                    <a:lstStyle/>
                    <a:p>
                      <a:pPr algn="l" fontAlgn="b"/>
                      <a:r>
                        <a:rPr lang="en-US" sz="1600" u="none" strike="noStrike" dirty="0">
                          <a:effectLst/>
                        </a:rPr>
                        <a:t>Mental Health</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0.035</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0.838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0.717</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0.000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0.313</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a:t>
                      </a:r>
                      <a:endParaRPr lang="en-US" sz="1600" b="0" i="0" u="none" strike="noStrike">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798089170"/>
                  </a:ext>
                </a:extLst>
              </a:tr>
              <a:tr h="182880">
                <a:tc>
                  <a:txBody>
                    <a:bodyPr/>
                    <a:lstStyle/>
                    <a:p>
                      <a:pPr algn="l" fontAlgn="b"/>
                      <a:r>
                        <a:rPr lang="en-US" sz="1600" u="none" strike="noStrike">
                          <a:effectLst/>
                        </a:rPr>
                        <a:t>Drug Use</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0.020</a:t>
                      </a:r>
                      <a:endParaRPr lang="en-US" sz="16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0.924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0.914</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0.569</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0.211</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a:effectLst/>
                        </a:rPr>
                        <a:t>0.8</a:t>
                      </a:r>
                      <a:endParaRPr lang="en-US" sz="16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600" u="none" strike="noStrike" dirty="0">
                          <a:effectLst/>
                        </a:rPr>
                        <a:t>0.2</a:t>
                      </a:r>
                      <a:endParaRPr lang="en-US" sz="16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18791886"/>
                  </a:ext>
                </a:extLst>
              </a:tr>
            </a:tbl>
          </a:graphicData>
        </a:graphic>
      </p:graphicFrame>
      <p:graphicFrame>
        <p:nvGraphicFramePr>
          <p:cNvPr id="6" name="Chart 5">
            <a:extLst>
              <a:ext uri="{FF2B5EF4-FFF2-40B4-BE49-F238E27FC236}">
                <a16:creationId xmlns:a16="http://schemas.microsoft.com/office/drawing/2014/main" id="{7ACF53A5-BFBA-E973-FDB8-13ABF61DF1FE}"/>
              </a:ext>
            </a:extLst>
          </p:cNvPr>
          <p:cNvGraphicFramePr>
            <a:graphicFrameLocks/>
          </p:cNvGraphicFramePr>
          <p:nvPr>
            <p:extLst>
              <p:ext uri="{D42A27DB-BD31-4B8C-83A1-F6EECF244321}">
                <p14:modId xmlns:p14="http://schemas.microsoft.com/office/powerpoint/2010/main" val="1955513633"/>
              </p:ext>
            </p:extLst>
          </p:nvPr>
        </p:nvGraphicFramePr>
        <p:xfrm>
          <a:off x="265042" y="92765"/>
          <a:ext cx="11628783" cy="459187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82DBFD83-BEB9-B1F3-1ECD-2FA06D28E63A}"/>
              </a:ext>
            </a:extLst>
          </p:cNvPr>
          <p:cNvSpPr txBox="1"/>
          <p:nvPr/>
        </p:nvSpPr>
        <p:spPr>
          <a:xfrm>
            <a:off x="7224424" y="4791282"/>
            <a:ext cx="4729038" cy="1754326"/>
          </a:xfrm>
          <a:prstGeom prst="rect">
            <a:avLst/>
          </a:prstGeom>
          <a:noFill/>
        </p:spPr>
        <p:txBody>
          <a:bodyPr wrap="square">
            <a:spAutoFit/>
          </a:bodyPr>
          <a:lstStyle/>
          <a:p>
            <a:r>
              <a:rPr lang="en-US" sz="1800" dirty="0">
                <a:solidFill>
                  <a:srgbClr val="00B0F0"/>
                </a:solidFill>
              </a:rPr>
              <a:t>Class 1: No Aces</a:t>
            </a:r>
          </a:p>
          <a:p>
            <a:r>
              <a:rPr lang="en-US" sz="1800" dirty="0">
                <a:solidFill>
                  <a:srgbClr val="7030A0"/>
                </a:solidFill>
              </a:rPr>
              <a:t>Class 2</a:t>
            </a:r>
            <a:r>
              <a:rPr lang="en-US" sz="1800" dirty="0"/>
              <a:t>: Mental Health/Substance Use</a:t>
            </a:r>
          </a:p>
          <a:p>
            <a:r>
              <a:rPr lang="en-US" sz="1800" dirty="0">
                <a:solidFill>
                  <a:srgbClr val="FF0000"/>
                </a:solidFill>
              </a:rPr>
              <a:t>Class 3</a:t>
            </a:r>
            <a:r>
              <a:rPr lang="en-US" sz="1800" dirty="0"/>
              <a:t>: High ACEs</a:t>
            </a:r>
          </a:p>
          <a:p>
            <a:r>
              <a:rPr lang="en-US" sz="1800" dirty="0">
                <a:solidFill>
                  <a:srgbClr val="00B050"/>
                </a:solidFill>
              </a:rPr>
              <a:t>Class 4: </a:t>
            </a:r>
            <a:r>
              <a:rPr lang="en-US" sz="1800" dirty="0"/>
              <a:t>Jail/Substance Use with some domestic violence</a:t>
            </a:r>
          </a:p>
          <a:p>
            <a:r>
              <a:rPr lang="en-US" sz="1800" dirty="0">
                <a:solidFill>
                  <a:schemeClr val="bg2">
                    <a:lumMod val="90000"/>
                  </a:schemeClr>
                </a:solidFill>
              </a:rPr>
              <a:t>Class 5: Low Aces</a:t>
            </a:r>
          </a:p>
        </p:txBody>
      </p:sp>
    </p:spTree>
    <p:extLst>
      <p:ext uri="{BB962C8B-B14F-4D97-AF65-F5344CB8AC3E}">
        <p14:creationId xmlns:p14="http://schemas.microsoft.com/office/powerpoint/2010/main" val="2619891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7076C8-EF6B-40F0-99BB-3E90A9C38830}"/>
              </a:ext>
            </a:extLst>
          </p:cNvPr>
          <p:cNvPicPr>
            <a:picLocks noChangeAspect="1"/>
          </p:cNvPicPr>
          <p:nvPr/>
        </p:nvPicPr>
        <p:blipFill>
          <a:blip r:embed="rId2"/>
          <a:stretch>
            <a:fillRect/>
          </a:stretch>
        </p:blipFill>
        <p:spPr>
          <a:xfrm>
            <a:off x="244297" y="127642"/>
            <a:ext cx="3067050" cy="5981700"/>
          </a:xfrm>
          <a:prstGeom prst="rect">
            <a:avLst/>
          </a:prstGeom>
        </p:spPr>
      </p:pic>
      <p:pic>
        <p:nvPicPr>
          <p:cNvPr id="7" name="Picture 6">
            <a:extLst>
              <a:ext uri="{FF2B5EF4-FFF2-40B4-BE49-F238E27FC236}">
                <a16:creationId xmlns:a16="http://schemas.microsoft.com/office/drawing/2014/main" id="{BDAE5023-5935-45CA-A7D8-228AE71A3A29}"/>
              </a:ext>
            </a:extLst>
          </p:cNvPr>
          <p:cNvPicPr>
            <a:picLocks noChangeAspect="1"/>
          </p:cNvPicPr>
          <p:nvPr/>
        </p:nvPicPr>
        <p:blipFill>
          <a:blip r:embed="rId3"/>
          <a:stretch>
            <a:fillRect/>
          </a:stretch>
        </p:blipFill>
        <p:spPr>
          <a:xfrm>
            <a:off x="3408003" y="200156"/>
            <a:ext cx="1304925" cy="1590675"/>
          </a:xfrm>
          <a:prstGeom prst="rect">
            <a:avLst/>
          </a:prstGeom>
        </p:spPr>
      </p:pic>
    </p:spTree>
    <p:extLst>
      <p:ext uri="{BB962C8B-B14F-4D97-AF65-F5344CB8AC3E}">
        <p14:creationId xmlns:p14="http://schemas.microsoft.com/office/powerpoint/2010/main" val="2272257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8897C-473C-8CB6-53E4-B794D7935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2F698-927E-BE41-6D07-17E5877EBCEB}"/>
              </a:ext>
            </a:extLst>
          </p:cNvPr>
          <p:cNvSpPr>
            <a:spLocks noGrp="1"/>
          </p:cNvSpPr>
          <p:nvPr>
            <p:ph type="title"/>
          </p:nvPr>
        </p:nvSpPr>
        <p:spPr>
          <a:xfrm>
            <a:off x="4654296" y="329184"/>
            <a:ext cx="6894576" cy="1783080"/>
          </a:xfrm>
        </p:spPr>
        <p:txBody>
          <a:bodyPr anchor="b">
            <a:normAutofit/>
          </a:bodyPr>
          <a:lstStyle/>
          <a:p>
            <a:r>
              <a:rPr lang="en-US" sz="5400"/>
              <a:t>Prediction</a:t>
            </a:r>
          </a:p>
        </p:txBody>
      </p:sp>
      <p:pic>
        <p:nvPicPr>
          <p:cNvPr id="15" name="Picture 4" descr="Magnifying glass on clear background">
            <a:extLst>
              <a:ext uri="{FF2B5EF4-FFF2-40B4-BE49-F238E27FC236}">
                <a16:creationId xmlns:a16="http://schemas.microsoft.com/office/drawing/2014/main" id="{0E6DADA8-CA2C-D6C3-75C6-EF822A5BC011}"/>
              </a:ext>
            </a:extLst>
          </p:cNvPr>
          <p:cNvPicPr>
            <a:picLocks noChangeAspect="1"/>
          </p:cNvPicPr>
          <p:nvPr/>
        </p:nvPicPr>
        <p:blipFill rotWithShape="1">
          <a:blip r:embed="rId2"/>
          <a:srcRect l="43418" r="17138"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3" name="Content Placeholder 2">
            <a:extLst>
              <a:ext uri="{FF2B5EF4-FFF2-40B4-BE49-F238E27FC236}">
                <a16:creationId xmlns:a16="http://schemas.microsoft.com/office/drawing/2014/main" id="{F5213D4B-08D1-B213-DC3D-554977FC56A5}"/>
              </a:ext>
            </a:extLst>
          </p:cNvPr>
          <p:cNvSpPr>
            <a:spLocks noGrp="1"/>
          </p:cNvSpPr>
          <p:nvPr>
            <p:ph idx="1"/>
          </p:nvPr>
        </p:nvSpPr>
        <p:spPr>
          <a:xfrm>
            <a:off x="4654296" y="2706624"/>
            <a:ext cx="6894576" cy="3483864"/>
          </a:xfrm>
        </p:spPr>
        <p:txBody>
          <a:bodyPr>
            <a:normAutofit/>
          </a:bodyPr>
          <a:lstStyle/>
          <a:p>
            <a:r>
              <a:rPr lang="en-US" sz="2200" dirty="0"/>
              <a:t>We are interested in how the covariate predicts membership in a latent class</a:t>
            </a:r>
          </a:p>
        </p:txBody>
      </p:sp>
    </p:spTree>
    <p:extLst>
      <p:ext uri="{BB962C8B-B14F-4D97-AF65-F5344CB8AC3E}">
        <p14:creationId xmlns:p14="http://schemas.microsoft.com/office/powerpoint/2010/main" val="1733146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BEF1F3-F7E8-7548-34BC-7D9008231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C677B-9542-0C2D-C992-BE9FE1496774}"/>
              </a:ext>
            </a:extLst>
          </p:cNvPr>
          <p:cNvSpPr>
            <a:spLocks noGrp="1"/>
          </p:cNvSpPr>
          <p:nvPr>
            <p:ph type="title" idx="4294967295"/>
          </p:nvPr>
        </p:nvSpPr>
        <p:spPr>
          <a:xfrm>
            <a:off x="108019" y="204581"/>
            <a:ext cx="6423025" cy="663437"/>
          </a:xfrm>
        </p:spPr>
        <p:txBody>
          <a:bodyPr>
            <a:normAutofit fontScale="90000"/>
          </a:bodyPr>
          <a:lstStyle/>
          <a:p>
            <a:r>
              <a:rPr lang="en-US" dirty="0"/>
              <a:t>Adding covariates</a:t>
            </a:r>
          </a:p>
        </p:txBody>
      </p:sp>
      <p:sp>
        <p:nvSpPr>
          <p:cNvPr id="3" name="Content Placeholder 2">
            <a:extLst>
              <a:ext uri="{FF2B5EF4-FFF2-40B4-BE49-F238E27FC236}">
                <a16:creationId xmlns:a16="http://schemas.microsoft.com/office/drawing/2014/main" id="{926B2C67-6D3C-9465-D202-BE2CA2E5CAD1}"/>
              </a:ext>
            </a:extLst>
          </p:cNvPr>
          <p:cNvSpPr>
            <a:spLocks noGrp="1"/>
          </p:cNvSpPr>
          <p:nvPr>
            <p:ph idx="4294967295"/>
          </p:nvPr>
        </p:nvSpPr>
        <p:spPr>
          <a:xfrm>
            <a:off x="251791" y="868018"/>
            <a:ext cx="11522766" cy="3786188"/>
          </a:xfrm>
        </p:spPr>
        <p:txBody>
          <a:bodyPr>
            <a:normAutofit/>
          </a:bodyPr>
          <a:lstStyle/>
          <a:p>
            <a:r>
              <a:rPr lang="en-US" sz="2000" dirty="0"/>
              <a:t>Now we can include covariates to predict membership in each latent class</a:t>
            </a:r>
          </a:p>
          <a:p>
            <a:r>
              <a:rPr lang="en-US" sz="2000" dirty="0"/>
              <a:t>Note: you must choose the latent classes first, before including covariates!</a:t>
            </a:r>
          </a:p>
          <a:p>
            <a:r>
              <a:rPr lang="en-US" sz="2000" dirty="0"/>
              <a:t>We are predicting membership in a latent class, 1 = in the class, 0 = not in the class </a:t>
            </a:r>
            <a:r>
              <a:rPr lang="en-US" sz="2000" dirty="0">
                <a:sym typeface="Wingdings" panose="05000000000000000000" pitchFamily="2" charset="2"/>
              </a:rPr>
              <a:t> logistic regression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6FDAD75-DDD5-F977-7E67-D4FE6124C401}"/>
                  </a:ext>
                </a:extLst>
              </p14:cNvPr>
              <p14:cNvContentPartPr/>
              <p14:nvPr/>
            </p14:nvContentPartPr>
            <p14:xfrm>
              <a:off x="3319532" y="1216412"/>
              <a:ext cx="2880" cy="7560"/>
            </p14:xfrm>
          </p:contentPart>
        </mc:Choice>
        <mc:Fallback xmlns="">
          <p:pic>
            <p:nvPicPr>
              <p:cNvPr id="4" name="Ink 3">
                <a:extLst>
                  <a:ext uri="{FF2B5EF4-FFF2-40B4-BE49-F238E27FC236}">
                    <a16:creationId xmlns:a16="http://schemas.microsoft.com/office/drawing/2014/main" id="{F4FB048D-7712-4946-89E2-96F26CCC58D0}"/>
                  </a:ext>
                </a:extLst>
              </p:cNvPr>
              <p:cNvPicPr/>
              <p:nvPr/>
            </p:nvPicPr>
            <p:blipFill>
              <a:blip r:embed="rId5"/>
              <a:stretch>
                <a:fillRect/>
              </a:stretch>
            </p:blipFill>
            <p:spPr>
              <a:xfrm>
                <a:off x="3310532" y="1207412"/>
                <a:ext cx="20520" cy="25200"/>
              </a:xfrm>
              <a:prstGeom prst="rect">
                <a:avLst/>
              </a:prstGeom>
            </p:spPr>
          </p:pic>
        </mc:Fallback>
      </mc:AlternateContent>
    </p:spTree>
    <p:extLst>
      <p:ext uri="{BB962C8B-B14F-4D97-AF65-F5344CB8AC3E}">
        <p14:creationId xmlns:p14="http://schemas.microsoft.com/office/powerpoint/2010/main" val="531053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4398FB-FB75-74EC-C03D-F2CEED8DC1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FEC0B-9351-378C-AF05-A9856F6AAE82}"/>
              </a:ext>
            </a:extLst>
          </p:cNvPr>
          <p:cNvSpPr>
            <a:spLocks noGrp="1"/>
          </p:cNvSpPr>
          <p:nvPr>
            <p:ph type="title" idx="4294967295"/>
          </p:nvPr>
        </p:nvSpPr>
        <p:spPr>
          <a:xfrm>
            <a:off x="53009" y="197954"/>
            <a:ext cx="11907078" cy="504411"/>
          </a:xfrm>
        </p:spPr>
        <p:txBody>
          <a:bodyPr>
            <a:normAutofit fontScale="90000"/>
          </a:bodyPr>
          <a:lstStyle/>
          <a:p>
            <a:r>
              <a:rPr lang="en-US" dirty="0"/>
              <a:t>Sex as Predictive of Latent Class Membership</a:t>
            </a:r>
          </a:p>
        </p:txBody>
      </p:sp>
      <p:graphicFrame>
        <p:nvGraphicFramePr>
          <p:cNvPr id="5" name="Content Placeholder 2">
            <a:extLst>
              <a:ext uri="{FF2B5EF4-FFF2-40B4-BE49-F238E27FC236}">
                <a16:creationId xmlns:a16="http://schemas.microsoft.com/office/drawing/2014/main" id="{3A1FC01E-51F1-3359-FC95-848BA27FC9E8}"/>
              </a:ext>
            </a:extLst>
          </p:cNvPr>
          <p:cNvGraphicFramePr>
            <a:graphicFrameLocks noGrp="1"/>
          </p:cNvGraphicFramePr>
          <p:nvPr>
            <p:ph idx="4294967295"/>
            <p:extLst>
              <p:ext uri="{D42A27DB-BD31-4B8C-83A1-F6EECF244321}">
                <p14:modId xmlns:p14="http://schemas.microsoft.com/office/powerpoint/2010/main" val="3131477897"/>
              </p:ext>
            </p:extLst>
          </p:nvPr>
        </p:nvGraphicFramePr>
        <p:xfrm>
          <a:off x="231913" y="702365"/>
          <a:ext cx="11323983" cy="3786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75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4B4691-6145-888E-80AE-D4C6905AA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75A39-EE16-A65B-4F26-17B9FD1E19B5}"/>
              </a:ext>
            </a:extLst>
          </p:cNvPr>
          <p:cNvSpPr>
            <a:spLocks noGrp="1"/>
          </p:cNvSpPr>
          <p:nvPr>
            <p:ph type="title" idx="4294967295"/>
          </p:nvPr>
        </p:nvSpPr>
        <p:spPr>
          <a:xfrm>
            <a:off x="248410" y="250618"/>
            <a:ext cx="9637712" cy="584269"/>
          </a:xfrm>
        </p:spPr>
        <p:txBody>
          <a:bodyPr>
            <a:normAutofit fontScale="90000"/>
          </a:bodyPr>
          <a:lstStyle/>
          <a:p>
            <a:r>
              <a:rPr lang="en-US" dirty="0"/>
              <a:t>Logistic regression refresher</a:t>
            </a:r>
          </a:p>
        </p:txBody>
      </p:sp>
      <p:sp>
        <p:nvSpPr>
          <p:cNvPr id="3" name="Content Placeholder 2">
            <a:extLst>
              <a:ext uri="{FF2B5EF4-FFF2-40B4-BE49-F238E27FC236}">
                <a16:creationId xmlns:a16="http://schemas.microsoft.com/office/drawing/2014/main" id="{FEC1EF33-8A50-CBAE-D8F5-A78694981E1C}"/>
              </a:ext>
            </a:extLst>
          </p:cNvPr>
          <p:cNvSpPr>
            <a:spLocks noGrp="1"/>
          </p:cNvSpPr>
          <p:nvPr>
            <p:ph idx="4294967295"/>
          </p:nvPr>
        </p:nvSpPr>
        <p:spPr>
          <a:xfrm>
            <a:off x="248410" y="834887"/>
            <a:ext cx="11479764" cy="4002156"/>
          </a:xfrm>
        </p:spPr>
        <p:txBody>
          <a:bodyPr>
            <a:noAutofit/>
          </a:bodyPr>
          <a:lstStyle/>
          <a:p>
            <a:r>
              <a:rPr lang="en-US" sz="2000" dirty="0"/>
              <a:t>Suppose the logistic regression coefficient for being female is –0.3406</a:t>
            </a:r>
          </a:p>
          <a:p>
            <a:r>
              <a:rPr lang="en-US" sz="2000" dirty="0"/>
              <a:t>This means that the log odds of the outcome (i.e., the dependent variable being “1” or “Yes”) are 0.3406 units lower for females compared to males</a:t>
            </a:r>
          </a:p>
          <a:p>
            <a:r>
              <a:rPr lang="en-US" sz="2000" dirty="0"/>
              <a:t>To interpret this in terms of odds, we exponentiate the coefficient: exp(−0.3406)=0.71</a:t>
            </a:r>
          </a:p>
          <a:p>
            <a:r>
              <a:rPr lang="en-US" sz="2000" dirty="0"/>
              <a:t>So, the odds of the outcome are 0.71 times as high for females—or 29% lower—compared to males</a:t>
            </a:r>
          </a:p>
          <a:p>
            <a:r>
              <a:rPr lang="en-US" sz="2000" dirty="0"/>
              <a:t>To express this as a percentage change in odds:</a:t>
            </a:r>
          </a:p>
          <a:p>
            <a:pPr marL="0" indent="0">
              <a:buNone/>
            </a:pPr>
            <a:r>
              <a:rPr lang="en-US" sz="2000" dirty="0"/>
              <a:t>     (exp⁡(−0.3406)−1) × 100= −29% </a:t>
            </a:r>
          </a:p>
          <a:p>
            <a:pPr marL="0" indent="0">
              <a:buNone/>
            </a:pPr>
            <a:r>
              <a:rPr lang="en-US" sz="2000" dirty="0"/>
              <a:t>Being female is associated with a </a:t>
            </a:r>
            <a:r>
              <a:rPr lang="en-US" sz="2000" b="1" dirty="0"/>
              <a:t>29% decrease in the odds</a:t>
            </a:r>
            <a:r>
              <a:rPr lang="en-US" sz="2000" dirty="0"/>
              <a:t> of the outcome (relative to males), holding other variables constant.</a:t>
            </a:r>
          </a:p>
        </p:txBody>
      </p:sp>
    </p:spTree>
    <p:extLst>
      <p:ext uri="{BB962C8B-B14F-4D97-AF65-F5344CB8AC3E}">
        <p14:creationId xmlns:p14="http://schemas.microsoft.com/office/powerpoint/2010/main" val="869346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2ECBD3-6DF0-EBBD-C464-BC729B701AF4}"/>
              </a:ext>
            </a:extLst>
          </p:cNvPr>
          <p:cNvPicPr>
            <a:picLocks noChangeAspect="1"/>
          </p:cNvPicPr>
          <p:nvPr/>
        </p:nvPicPr>
        <p:blipFill>
          <a:blip r:embed="rId2"/>
          <a:stretch>
            <a:fillRect/>
          </a:stretch>
        </p:blipFill>
        <p:spPr>
          <a:xfrm>
            <a:off x="37942" y="388158"/>
            <a:ext cx="12116115" cy="552231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02BF836-6142-4FD8-BB8E-F37B87653BC1}"/>
                  </a:ext>
                </a:extLst>
              </p14:cNvPr>
              <p14:cNvContentPartPr/>
              <p14:nvPr/>
            </p14:nvContentPartPr>
            <p14:xfrm>
              <a:off x="5091506" y="2476450"/>
              <a:ext cx="2080440" cy="811080"/>
            </p14:xfrm>
          </p:contentPart>
        </mc:Choice>
        <mc:Fallback>
          <p:pic>
            <p:nvPicPr>
              <p:cNvPr id="6" name="Ink 5">
                <a:extLst>
                  <a:ext uri="{FF2B5EF4-FFF2-40B4-BE49-F238E27FC236}">
                    <a16:creationId xmlns:a16="http://schemas.microsoft.com/office/drawing/2014/main" id="{402BF836-6142-4FD8-BB8E-F37B87653BC1}"/>
                  </a:ext>
                </a:extLst>
              </p:cNvPr>
              <p:cNvPicPr/>
              <p:nvPr/>
            </p:nvPicPr>
            <p:blipFill>
              <a:blip r:embed="rId4"/>
              <a:stretch>
                <a:fillRect/>
              </a:stretch>
            </p:blipFill>
            <p:spPr>
              <a:xfrm>
                <a:off x="5082506" y="2467450"/>
                <a:ext cx="2098080" cy="828720"/>
              </a:xfrm>
              <a:prstGeom prst="rect">
                <a:avLst/>
              </a:prstGeom>
            </p:spPr>
          </p:pic>
        </mc:Fallback>
      </mc:AlternateContent>
    </p:spTree>
    <p:extLst>
      <p:ext uri="{BB962C8B-B14F-4D97-AF65-F5344CB8AC3E}">
        <p14:creationId xmlns:p14="http://schemas.microsoft.com/office/powerpoint/2010/main" val="3721662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DE7DE8-D529-9519-AF3D-20C4E1EFB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979D0-5E4F-CEA5-29A6-8864740BD10D}"/>
              </a:ext>
            </a:extLst>
          </p:cNvPr>
          <p:cNvSpPr>
            <a:spLocks noGrp="1"/>
          </p:cNvSpPr>
          <p:nvPr>
            <p:ph type="title"/>
          </p:nvPr>
        </p:nvSpPr>
        <p:spPr>
          <a:xfrm>
            <a:off x="406613" y="676158"/>
            <a:ext cx="3990127" cy="1622321"/>
          </a:xfrm>
        </p:spPr>
        <p:txBody>
          <a:bodyPr>
            <a:normAutofit fontScale="90000"/>
          </a:bodyPr>
          <a:lstStyle/>
          <a:p>
            <a:r>
              <a:rPr lang="en-US" dirty="0"/>
              <a:t>Logistic (Multinomial) Regression Results</a:t>
            </a:r>
          </a:p>
        </p:txBody>
      </p:sp>
      <p:sp>
        <p:nvSpPr>
          <p:cNvPr id="9" name="Content Placeholder 8">
            <a:extLst>
              <a:ext uri="{FF2B5EF4-FFF2-40B4-BE49-F238E27FC236}">
                <a16:creationId xmlns:a16="http://schemas.microsoft.com/office/drawing/2014/main" id="{318AFF96-7409-6EA4-32A4-D716D8029C26}"/>
              </a:ext>
            </a:extLst>
          </p:cNvPr>
          <p:cNvSpPr>
            <a:spLocks noGrp="1"/>
          </p:cNvSpPr>
          <p:nvPr>
            <p:ph idx="1"/>
          </p:nvPr>
        </p:nvSpPr>
        <p:spPr>
          <a:xfrm>
            <a:off x="648930" y="2511552"/>
            <a:ext cx="3505494" cy="3785419"/>
          </a:xfrm>
        </p:spPr>
        <p:txBody>
          <a:bodyPr>
            <a:normAutofit/>
          </a:bodyPr>
          <a:lstStyle/>
          <a:p>
            <a:r>
              <a:rPr lang="en-US" sz="2000" dirty="0"/>
              <a:t>Female is 0/Male is 1</a:t>
            </a:r>
          </a:p>
          <a:p>
            <a:r>
              <a:rPr lang="en-US" sz="2000" dirty="0"/>
              <a:t>The odds of males being in class 5 versus class 1 are no different</a:t>
            </a:r>
          </a:p>
          <a:p>
            <a:r>
              <a:rPr lang="en-US" sz="2000" dirty="0"/>
              <a:t>Specifically, the odds of being in class 5 compared to class 1 are .951 times lower for males versus females. </a:t>
            </a:r>
          </a:p>
          <a:p>
            <a:r>
              <a:rPr lang="en-US" sz="2000" dirty="0"/>
              <a:t>Males are no more likely to be in the ‘No ACEs’ class compared to females.</a:t>
            </a:r>
          </a:p>
        </p:txBody>
      </p:sp>
      <p:sp>
        <p:nvSpPr>
          <p:cNvPr id="12" name="Rectangle 11">
            <a:extLst>
              <a:ext uri="{FF2B5EF4-FFF2-40B4-BE49-F238E27FC236}">
                <a16:creationId xmlns:a16="http://schemas.microsoft.com/office/drawing/2014/main" id="{43B18353-063B-6824-5C2D-B39EDCEBC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9">
            <a:extLst>
              <a:ext uri="{FF2B5EF4-FFF2-40B4-BE49-F238E27FC236}">
                <a16:creationId xmlns:a16="http://schemas.microsoft.com/office/drawing/2014/main" id="{FF90C38E-BC22-C966-6A23-22D6C8659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1DD8C7-A4CC-15B2-4F36-4E3656883B25}"/>
                  </a:ext>
                </a:extLst>
              </p:cNvPr>
              <p:cNvSpPr txBox="1"/>
              <p:nvPr/>
            </p:nvSpPr>
            <p:spPr>
              <a:xfrm>
                <a:off x="7025975" y="5678551"/>
                <a:ext cx="1599733" cy="2800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exp</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−.050</m:t>
                          </m:r>
                        </m:sup>
                      </m:s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=.571</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TextBox 7">
                <a:extLst>
                  <a:ext uri="{FF2B5EF4-FFF2-40B4-BE49-F238E27FC236}">
                    <a16:creationId xmlns:a16="http://schemas.microsoft.com/office/drawing/2014/main" id="{2A1DD8C7-A4CC-15B2-4F36-4E3656883B25}"/>
                  </a:ext>
                </a:extLst>
              </p:cNvPr>
              <p:cNvSpPr txBox="1">
                <a:spLocks noRot="1" noChangeAspect="1" noMove="1" noResize="1" noEditPoints="1" noAdjustHandles="1" noChangeArrowheads="1" noChangeShapeType="1" noTextEdit="1"/>
              </p:cNvSpPr>
              <p:nvPr/>
            </p:nvSpPr>
            <p:spPr>
              <a:xfrm>
                <a:off x="7025975" y="5678551"/>
                <a:ext cx="1599733" cy="280077"/>
              </a:xfrm>
              <a:prstGeom prst="rect">
                <a:avLst/>
              </a:prstGeom>
              <a:blipFill>
                <a:blip r:embed="rId2"/>
                <a:stretch>
                  <a:fillRect l="-3435" t="-6667" r="-3435" b="-2888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BF99D62-190C-E90E-5F67-62543A369FDC}"/>
              </a:ext>
            </a:extLst>
          </p:cNvPr>
          <p:cNvPicPr>
            <a:picLocks noChangeAspect="1"/>
          </p:cNvPicPr>
          <p:nvPr/>
        </p:nvPicPr>
        <p:blipFill>
          <a:blip r:embed="rId3"/>
          <a:stretch>
            <a:fillRect/>
          </a:stretch>
        </p:blipFill>
        <p:spPr>
          <a:xfrm>
            <a:off x="6096000" y="1097234"/>
            <a:ext cx="4541246" cy="1273124"/>
          </a:xfrm>
          <a:prstGeom prst="rect">
            <a:avLst/>
          </a:prstGeom>
        </p:spPr>
      </p:pic>
      <p:sp>
        <p:nvSpPr>
          <p:cNvPr id="5" name="TextBox 4">
            <a:extLst>
              <a:ext uri="{FF2B5EF4-FFF2-40B4-BE49-F238E27FC236}">
                <a16:creationId xmlns:a16="http://schemas.microsoft.com/office/drawing/2014/main" id="{201D68A2-3D68-8509-7CEC-554E3511021C}"/>
              </a:ext>
            </a:extLst>
          </p:cNvPr>
          <p:cNvSpPr txBox="1"/>
          <p:nvPr/>
        </p:nvSpPr>
        <p:spPr>
          <a:xfrm>
            <a:off x="5387615" y="727902"/>
            <a:ext cx="6055825" cy="369332"/>
          </a:xfrm>
          <a:prstGeom prst="rect">
            <a:avLst/>
          </a:prstGeom>
          <a:noFill/>
        </p:spPr>
        <p:txBody>
          <a:bodyPr wrap="none" rtlCol="0">
            <a:spAutoFit/>
          </a:bodyPr>
          <a:lstStyle/>
          <a:p>
            <a:r>
              <a:rPr lang="en-US" b="1" dirty="0"/>
              <a:t>Example</a:t>
            </a:r>
            <a:r>
              <a:rPr lang="en-US" dirty="0"/>
              <a:t>: Does the distribution of classes differ by sex at birth?</a:t>
            </a:r>
          </a:p>
        </p:txBody>
      </p:sp>
    </p:spTree>
    <p:extLst>
      <p:ext uri="{BB962C8B-B14F-4D97-AF65-F5344CB8AC3E}">
        <p14:creationId xmlns:p14="http://schemas.microsoft.com/office/powerpoint/2010/main" val="2789563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8A2CF7-A90F-403E-ADA9-AD24F93FBAFE}"/>
              </a:ext>
            </a:extLst>
          </p:cNvPr>
          <p:cNvSpPr>
            <a:spLocks noGrp="1"/>
          </p:cNvSpPr>
          <p:nvPr>
            <p:ph type="title"/>
          </p:nvPr>
        </p:nvSpPr>
        <p:spPr>
          <a:xfrm>
            <a:off x="841247" y="978619"/>
            <a:ext cx="3410712" cy="1106424"/>
          </a:xfrm>
        </p:spPr>
        <p:txBody>
          <a:bodyPr>
            <a:normAutofit fontScale="90000"/>
          </a:bodyPr>
          <a:lstStyle/>
          <a:p>
            <a:r>
              <a:rPr lang="en-US" dirty="0"/>
              <a:t>The Latent Class Model</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64BCE8-3AB4-4CFC-9DD9-066AB276FE79}"/>
              </a:ext>
            </a:extLst>
          </p:cNvPr>
          <p:cNvSpPr>
            <a:spLocks noGrp="1"/>
          </p:cNvSpPr>
          <p:nvPr>
            <p:ph idx="1"/>
          </p:nvPr>
        </p:nvSpPr>
        <p:spPr>
          <a:xfrm>
            <a:off x="841248" y="2252870"/>
            <a:ext cx="3412219" cy="3560251"/>
          </a:xfrm>
        </p:spPr>
        <p:txBody>
          <a:bodyPr>
            <a:normAutofit/>
          </a:bodyPr>
          <a:lstStyle/>
          <a:p>
            <a:r>
              <a:rPr lang="en-US" dirty="0"/>
              <a:t>Observed Categorical Items (</a:t>
            </a:r>
            <a:r>
              <a:rPr lang="en-US" i="1" dirty="0"/>
              <a:t>Y</a:t>
            </a:r>
            <a:r>
              <a:rPr lang="en-US" dirty="0"/>
              <a:t>’s)</a:t>
            </a:r>
          </a:p>
          <a:p>
            <a:r>
              <a:rPr lang="en-US" dirty="0"/>
              <a:t>Categorical Latent Class Variable (</a:t>
            </a:r>
            <a:r>
              <a:rPr lang="en-US" i="1" dirty="0"/>
              <a:t>C</a:t>
            </a:r>
            <a:r>
              <a:rPr lang="en-US" dirty="0"/>
              <a:t>) </a:t>
            </a:r>
          </a:p>
          <a:p>
            <a:r>
              <a:rPr lang="en-US" dirty="0"/>
              <a:t>Continuous or Categorical Covariates (</a:t>
            </a:r>
            <a:r>
              <a:rPr lang="en-US" i="1" dirty="0"/>
              <a:t>Z</a:t>
            </a:r>
            <a:r>
              <a:rPr lang="en-US" dirty="0"/>
              <a:t>) </a:t>
            </a:r>
            <a:endParaRPr lang="en-US" sz="3600" dirty="0"/>
          </a:p>
        </p:txBody>
      </p:sp>
      <p:pic>
        <p:nvPicPr>
          <p:cNvPr id="5" name="Picture 4" descr="Diagram&#10;&#10;Description automatically generated">
            <a:extLst>
              <a:ext uri="{FF2B5EF4-FFF2-40B4-BE49-F238E27FC236}">
                <a16:creationId xmlns:a16="http://schemas.microsoft.com/office/drawing/2014/main" id="{2E7EF9FB-E7D8-4B11-8A3A-3B18802F9C65}"/>
              </a:ext>
            </a:extLst>
          </p:cNvPr>
          <p:cNvPicPr>
            <a:picLocks noChangeAspect="1"/>
          </p:cNvPicPr>
          <p:nvPr/>
        </p:nvPicPr>
        <p:blipFill>
          <a:blip r:embed="rId3"/>
          <a:stretch>
            <a:fillRect/>
          </a:stretch>
        </p:blipFill>
        <p:spPr>
          <a:xfrm>
            <a:off x="5120640" y="1191017"/>
            <a:ext cx="6656832" cy="4375382"/>
          </a:xfrm>
          <a:prstGeom prst="rect">
            <a:avLst/>
          </a:prstGeom>
        </p:spPr>
      </p:pic>
      <p:sp>
        <p:nvSpPr>
          <p:cNvPr id="6" name="Rectangle 5">
            <a:extLst>
              <a:ext uri="{FF2B5EF4-FFF2-40B4-BE49-F238E27FC236}">
                <a16:creationId xmlns:a16="http://schemas.microsoft.com/office/drawing/2014/main" id="{43E50B85-2986-C237-9177-9A3FCD79DAB0}"/>
              </a:ext>
            </a:extLst>
          </p:cNvPr>
          <p:cNvSpPr/>
          <p:nvPr/>
        </p:nvSpPr>
        <p:spPr>
          <a:xfrm>
            <a:off x="5640516" y="3971920"/>
            <a:ext cx="2852928" cy="76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D278C88-7BC3-4A70-BE54-690A2FDB5BB2}"/>
              </a:ext>
            </a:extLst>
          </p:cNvPr>
          <p:cNvSpPr txBox="1"/>
          <p:nvPr/>
        </p:nvSpPr>
        <p:spPr>
          <a:xfrm>
            <a:off x="8709285" y="3972393"/>
            <a:ext cx="779489" cy="523220"/>
          </a:xfrm>
          <a:prstGeom prst="rect">
            <a:avLst/>
          </a:prstGeom>
          <a:solidFill>
            <a:schemeClr val="tx2"/>
          </a:solidFill>
        </p:spPr>
        <p:txBody>
          <a:bodyPr wrap="square" rtlCol="0">
            <a:spAutoFit/>
          </a:bodyPr>
          <a:lstStyle/>
          <a:p>
            <a:pPr algn="ctr"/>
            <a:r>
              <a:rPr lang="en-US" sz="2800" dirty="0">
                <a:solidFill>
                  <a:schemeClr val="bg2">
                    <a:lumMod val="90000"/>
                  </a:schemeClr>
                </a:solidFill>
              </a:rPr>
              <a:t>C</a:t>
            </a:r>
          </a:p>
        </p:txBody>
      </p:sp>
    </p:spTree>
    <p:extLst>
      <p:ext uri="{BB962C8B-B14F-4D97-AF65-F5344CB8AC3E}">
        <p14:creationId xmlns:p14="http://schemas.microsoft.com/office/powerpoint/2010/main" val="37164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CC43-F193-4D86-B684-1E5C11F50590}"/>
              </a:ext>
            </a:extLst>
          </p:cNvPr>
          <p:cNvSpPr>
            <a:spLocks noGrp="1"/>
          </p:cNvSpPr>
          <p:nvPr>
            <p:ph type="title" idx="4294967295"/>
          </p:nvPr>
        </p:nvSpPr>
        <p:spPr>
          <a:xfrm>
            <a:off x="136070" y="59433"/>
            <a:ext cx="11919858" cy="584624"/>
          </a:xfrm>
        </p:spPr>
        <p:txBody>
          <a:bodyPr>
            <a:normAutofit fontScale="90000"/>
          </a:bodyPr>
          <a:lstStyle/>
          <a:p>
            <a:r>
              <a:rPr lang="en-US" sz="4000" dirty="0"/>
              <a:t>Advanced Cluster Models</a:t>
            </a:r>
          </a:p>
        </p:txBody>
      </p:sp>
      <p:sp>
        <p:nvSpPr>
          <p:cNvPr id="17" name="Content Placeholder 2">
            <a:extLst>
              <a:ext uri="{FF2B5EF4-FFF2-40B4-BE49-F238E27FC236}">
                <a16:creationId xmlns:a16="http://schemas.microsoft.com/office/drawing/2014/main" id="{EB4626C7-6AE4-49E1-920C-CC8895A2D16F}"/>
              </a:ext>
            </a:extLst>
          </p:cNvPr>
          <p:cNvSpPr>
            <a:spLocks noGrp="1"/>
          </p:cNvSpPr>
          <p:nvPr>
            <p:ph idx="4294967295"/>
          </p:nvPr>
        </p:nvSpPr>
        <p:spPr>
          <a:xfrm>
            <a:off x="272143" y="644057"/>
            <a:ext cx="11919857" cy="2935593"/>
          </a:xfrm>
        </p:spPr>
        <p:txBody>
          <a:bodyPr anchor="ctr">
            <a:normAutofit lnSpcReduction="10000"/>
          </a:bodyPr>
          <a:lstStyle/>
          <a:p>
            <a:r>
              <a:rPr lang="en-US" sz="2400" dirty="0"/>
              <a:t>Creating typologies based on item responses***</a:t>
            </a:r>
          </a:p>
          <a:p>
            <a:r>
              <a:rPr lang="en-US" sz="2400" dirty="0"/>
              <a:t>Multilevel latent class models</a:t>
            </a:r>
          </a:p>
          <a:p>
            <a:r>
              <a:rPr lang="en-US" sz="2400" dirty="0"/>
              <a:t>Longitudinal latent class models </a:t>
            </a:r>
          </a:p>
          <a:p>
            <a:pPr lvl="1"/>
            <a:r>
              <a:rPr lang="en-US" dirty="0"/>
              <a:t>Growth mixture models </a:t>
            </a:r>
          </a:p>
          <a:p>
            <a:pPr lvl="1"/>
            <a:r>
              <a:rPr lang="en-US" dirty="0"/>
              <a:t>Latent transition (“Hidden Markov”) models </a:t>
            </a:r>
          </a:p>
          <a:p>
            <a:r>
              <a:rPr lang="en-US" sz="2400" dirty="0"/>
              <a:t>Combinations of the above</a:t>
            </a:r>
          </a:p>
          <a:p>
            <a:pPr lvl="1"/>
            <a:r>
              <a:rPr lang="en-US" dirty="0"/>
              <a:t>E.g., Multilevel latent transition model</a:t>
            </a:r>
          </a:p>
        </p:txBody>
      </p:sp>
    </p:spTree>
    <p:extLst>
      <p:ext uri="{BB962C8B-B14F-4D97-AF65-F5344CB8AC3E}">
        <p14:creationId xmlns:p14="http://schemas.microsoft.com/office/powerpoint/2010/main" val="3796813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B2D694-F36D-4A13-9FA6-0DC6CA237FF2}"/>
              </a:ext>
            </a:extLst>
          </p:cNvPr>
          <p:cNvSpPr>
            <a:spLocks noGrp="1"/>
          </p:cNvSpPr>
          <p:nvPr>
            <p:ph type="title"/>
          </p:nvPr>
        </p:nvSpPr>
        <p:spPr>
          <a:xfrm>
            <a:off x="411480" y="698835"/>
            <a:ext cx="5003358" cy="1380427"/>
          </a:xfrm>
        </p:spPr>
        <p:txBody>
          <a:bodyPr anchor="b">
            <a:normAutofit/>
          </a:bodyPr>
          <a:lstStyle/>
          <a:p>
            <a:r>
              <a:rPr lang="en-US" sz="3600" dirty="0"/>
              <a:t>Person-centered v. Variable-centered analysis</a:t>
            </a:r>
          </a:p>
        </p:txBody>
      </p:sp>
      <p:sp>
        <p:nvSpPr>
          <p:cNvPr id="23"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C8411E-82DC-47D9-A9B2-6C8C6797E704}"/>
              </a:ext>
            </a:extLst>
          </p:cNvPr>
          <p:cNvSpPr>
            <a:spLocks noGrp="1"/>
          </p:cNvSpPr>
          <p:nvPr>
            <p:ph idx="1"/>
          </p:nvPr>
        </p:nvSpPr>
        <p:spPr>
          <a:xfrm>
            <a:off x="411479" y="2684095"/>
            <a:ext cx="5530773" cy="3492868"/>
          </a:xfrm>
        </p:spPr>
        <p:txBody>
          <a:bodyPr>
            <a:normAutofit fontScale="92500"/>
          </a:bodyPr>
          <a:lstStyle/>
          <a:p>
            <a:r>
              <a:rPr lang="en-US" sz="2400" dirty="0"/>
              <a:t>Variable-centered </a:t>
            </a:r>
            <a:r>
              <a:rPr lang="en-US" sz="2400" dirty="0" err="1"/>
              <a:t>approache</a:t>
            </a:r>
            <a:endParaRPr lang="en-US" sz="2400" dirty="0"/>
          </a:p>
          <a:p>
            <a:pPr lvl="1"/>
            <a:r>
              <a:rPr lang="en-US" dirty="0"/>
              <a:t>Correlations/covariances are of interest</a:t>
            </a:r>
          </a:p>
          <a:p>
            <a:pPr lvl="1"/>
            <a:r>
              <a:rPr lang="en-US" dirty="0"/>
              <a:t>Structure among columns (e.g., factor)</a:t>
            </a:r>
          </a:p>
          <a:p>
            <a:r>
              <a:rPr lang="en-US" sz="2400" dirty="0"/>
              <a:t> Person-centered</a:t>
            </a:r>
          </a:p>
          <a:p>
            <a:pPr lvl="1"/>
            <a:r>
              <a:rPr lang="en-US" dirty="0"/>
              <a:t>Structure among rows is of interest</a:t>
            </a:r>
          </a:p>
          <a:p>
            <a:pPr lvl="1"/>
            <a:r>
              <a:rPr lang="en-US" dirty="0"/>
              <a:t>Seeks to group individuals based on shared characteristics</a:t>
            </a:r>
          </a:p>
          <a:p>
            <a:pPr lvl="1"/>
            <a:r>
              <a:rPr lang="en-US" dirty="0"/>
              <a:t>Goal: identify qualitatively distinct groups</a:t>
            </a:r>
          </a:p>
        </p:txBody>
      </p:sp>
      <p:pic>
        <p:nvPicPr>
          <p:cNvPr id="5" name="Picture 4">
            <a:extLst>
              <a:ext uri="{FF2B5EF4-FFF2-40B4-BE49-F238E27FC236}">
                <a16:creationId xmlns:a16="http://schemas.microsoft.com/office/drawing/2014/main" id="{84D002D4-AA0A-4C73-B36A-0CCB4EAFEFCF}"/>
              </a:ext>
            </a:extLst>
          </p:cNvPr>
          <p:cNvPicPr>
            <a:picLocks noChangeAspect="1"/>
          </p:cNvPicPr>
          <p:nvPr/>
        </p:nvPicPr>
        <p:blipFill>
          <a:blip r:embed="rId3"/>
          <a:stretch>
            <a:fillRect/>
          </a:stretch>
        </p:blipFill>
        <p:spPr>
          <a:xfrm>
            <a:off x="5942253" y="625683"/>
            <a:ext cx="5327550" cy="5551280"/>
          </a:xfrm>
          <a:prstGeom prst="rect">
            <a:avLst/>
          </a:prstGeom>
        </p:spPr>
      </p:pic>
    </p:spTree>
    <p:extLst>
      <p:ext uri="{BB962C8B-B14F-4D97-AF65-F5344CB8AC3E}">
        <p14:creationId xmlns:p14="http://schemas.microsoft.com/office/powerpoint/2010/main" val="340000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57A8-5C9D-4D1F-BAF8-AD229ACD7130}"/>
              </a:ext>
            </a:extLst>
          </p:cNvPr>
          <p:cNvSpPr>
            <a:spLocks noGrp="1"/>
          </p:cNvSpPr>
          <p:nvPr>
            <p:ph type="title" idx="4294967295"/>
          </p:nvPr>
        </p:nvSpPr>
        <p:spPr>
          <a:xfrm>
            <a:off x="163286" y="217033"/>
            <a:ext cx="6423025" cy="547007"/>
          </a:xfrm>
        </p:spPr>
        <p:txBody>
          <a:bodyPr>
            <a:normAutofit fontScale="90000"/>
          </a:bodyPr>
          <a:lstStyle/>
          <a:p>
            <a:r>
              <a:rPr lang="en-US" dirty="0"/>
              <a:t>Mixture Models</a:t>
            </a:r>
          </a:p>
        </p:txBody>
      </p:sp>
      <p:sp>
        <p:nvSpPr>
          <p:cNvPr id="3" name="Content Placeholder 2">
            <a:extLst>
              <a:ext uri="{FF2B5EF4-FFF2-40B4-BE49-F238E27FC236}">
                <a16:creationId xmlns:a16="http://schemas.microsoft.com/office/drawing/2014/main" id="{00DDADA3-905D-42C5-8A35-2B1737391694}"/>
              </a:ext>
            </a:extLst>
          </p:cNvPr>
          <p:cNvSpPr>
            <a:spLocks noGrp="1"/>
          </p:cNvSpPr>
          <p:nvPr>
            <p:ph idx="4294967295"/>
          </p:nvPr>
        </p:nvSpPr>
        <p:spPr>
          <a:xfrm>
            <a:off x="277587" y="764040"/>
            <a:ext cx="11914414" cy="5460548"/>
          </a:xfrm>
        </p:spPr>
        <p:txBody>
          <a:bodyPr>
            <a:normAutofit/>
          </a:bodyPr>
          <a:lstStyle/>
          <a:p>
            <a:r>
              <a:rPr lang="en-US" sz="2000" dirty="0"/>
              <a:t>Latent Class Analysis (LCA) and Latent Profile Analysis (LPA) are special cases of </a:t>
            </a:r>
            <a:r>
              <a:rPr lang="en-US" sz="2000" b="1" dirty="0"/>
              <a:t>mixture</a:t>
            </a:r>
            <a:r>
              <a:rPr lang="en-US" sz="2000" dirty="0"/>
              <a:t> models.</a:t>
            </a:r>
          </a:p>
          <a:p>
            <a:pPr>
              <a:buFont typeface="Arial" panose="020B0604020202020204" pitchFamily="34" charset="0"/>
              <a:buChar char="•"/>
            </a:pPr>
            <a:r>
              <a:rPr lang="en-US" sz="2000" dirty="0"/>
              <a:t>Used to model a </a:t>
            </a:r>
            <a:r>
              <a:rPr lang="en-US" sz="2000" i="1" dirty="0"/>
              <a:t>“mixture”</a:t>
            </a:r>
            <a:r>
              <a:rPr lang="en-US" sz="2000" dirty="0"/>
              <a:t> of unobserved subgroups within a population</a:t>
            </a:r>
          </a:p>
          <a:p>
            <a:pPr>
              <a:buFont typeface="Arial" panose="020B0604020202020204" pitchFamily="34" charset="0"/>
              <a:buChar char="•"/>
            </a:pPr>
            <a:r>
              <a:rPr lang="en-US" sz="2000" dirty="0"/>
              <a:t>Assumes a finite number of latent (hidden) classes that represent qualitatively distinct subgroups</a:t>
            </a:r>
          </a:p>
          <a:p>
            <a:r>
              <a:rPr lang="en-US" sz="2000" dirty="0"/>
              <a:t>Key Assumptions:</a:t>
            </a:r>
          </a:p>
          <a:p>
            <a:pPr lvl="1"/>
            <a:r>
              <a:rPr lang="en-US" sz="1800" dirty="0"/>
              <a:t>The population is composed of heterogeneous individuals grouped into a finite set of homogeneous categories</a:t>
            </a:r>
          </a:p>
          <a:p>
            <a:pPr lvl="1"/>
            <a:r>
              <a:rPr lang="en-US" sz="1800" dirty="0"/>
              <a:t>Individuals within each class respond similarly (i.e., response patterns are consistent within class)</a:t>
            </a:r>
          </a:p>
          <a:p>
            <a:pPr lvl="1"/>
            <a:r>
              <a:rPr lang="en-US" sz="1800" dirty="0"/>
              <a:t>Class membership is not directly observed, but inferred from patterns in the data (i.e., classes are latent)</a:t>
            </a:r>
          </a:p>
          <a:p>
            <a:pPr>
              <a:buFont typeface="Arial" panose="020B0604020202020204" pitchFamily="34" charset="0"/>
              <a:buChar char="•"/>
            </a:pPr>
            <a:r>
              <a:rPr lang="en-US" sz="2000" b="1" dirty="0"/>
              <a:t>Research Question</a:t>
            </a:r>
            <a:r>
              <a:rPr lang="en-US" sz="2000" dirty="0"/>
              <a:t>: Can we identify distinct subgroups of individuals who share similar response patterns or profiles across certain characteristics (e.g., ACEs)?</a:t>
            </a:r>
          </a:p>
        </p:txBody>
      </p:sp>
    </p:spTree>
    <p:extLst>
      <p:ext uri="{BB962C8B-B14F-4D97-AF65-F5344CB8AC3E}">
        <p14:creationId xmlns:p14="http://schemas.microsoft.com/office/powerpoint/2010/main" val="28963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04991-767C-4CAC-843E-E60572242DD1}"/>
              </a:ext>
            </a:extLst>
          </p:cNvPr>
          <p:cNvSpPr>
            <a:spLocks noGrp="1"/>
          </p:cNvSpPr>
          <p:nvPr>
            <p:ph type="title"/>
          </p:nvPr>
        </p:nvSpPr>
        <p:spPr>
          <a:xfrm>
            <a:off x="159026" y="46897"/>
            <a:ext cx="11581769" cy="587284"/>
          </a:xfrm>
        </p:spPr>
        <p:txBody>
          <a:bodyPr>
            <a:normAutofit fontScale="90000"/>
          </a:bodyPr>
          <a:lstStyle/>
          <a:p>
            <a:r>
              <a:rPr lang="en-US"/>
              <a:t>Two key model assumptions</a:t>
            </a:r>
          </a:p>
        </p:txBody>
      </p:sp>
      <p:sp>
        <p:nvSpPr>
          <p:cNvPr id="40" name="Content Placeholder 2">
            <a:extLst>
              <a:ext uri="{FF2B5EF4-FFF2-40B4-BE49-F238E27FC236}">
                <a16:creationId xmlns:a16="http://schemas.microsoft.com/office/drawing/2014/main" id="{4BB6F4B4-DF94-432F-B428-783D15CD43F5}"/>
              </a:ext>
            </a:extLst>
          </p:cNvPr>
          <p:cNvSpPr>
            <a:spLocks noGrp="1"/>
          </p:cNvSpPr>
          <p:nvPr>
            <p:ph idx="1"/>
          </p:nvPr>
        </p:nvSpPr>
        <p:spPr>
          <a:xfrm>
            <a:off x="340431" y="634181"/>
            <a:ext cx="8906935" cy="3785419"/>
          </a:xfrm>
        </p:spPr>
        <p:txBody>
          <a:bodyPr>
            <a:normAutofit fontScale="92500"/>
          </a:bodyPr>
          <a:lstStyle/>
          <a:p>
            <a:r>
              <a:rPr lang="en-US" sz="2200" b="1" dirty="0"/>
              <a:t>Mixture Assumption</a:t>
            </a:r>
          </a:p>
          <a:p>
            <a:pPr lvl="1"/>
            <a:r>
              <a:rPr lang="en-US" sz="1900" dirty="0"/>
              <a:t>There exists a latent categorical variable (</a:t>
            </a:r>
            <a:r>
              <a:rPr lang="en-US" sz="1900" b="1" i="1" dirty="0"/>
              <a:t>unobserved</a:t>
            </a:r>
            <a:r>
              <a:rPr lang="en-US" sz="1900" dirty="0"/>
              <a:t>)</a:t>
            </a:r>
          </a:p>
          <a:p>
            <a:pPr lvl="1"/>
            <a:r>
              <a:rPr lang="en-US" sz="1900" dirty="0"/>
              <a:t>This variable defines a finite number of </a:t>
            </a:r>
            <a:r>
              <a:rPr lang="en-US" sz="1900" b="1" i="1" dirty="0"/>
              <a:t>subgroups</a:t>
            </a:r>
            <a:r>
              <a:rPr lang="en-US" sz="1900" dirty="0"/>
              <a:t> or </a:t>
            </a:r>
            <a:r>
              <a:rPr lang="en-US" sz="1900" b="1" i="1" dirty="0"/>
              <a:t>classes</a:t>
            </a:r>
            <a:r>
              <a:rPr lang="en-US" sz="1900" dirty="0"/>
              <a:t> within the population</a:t>
            </a:r>
          </a:p>
          <a:p>
            <a:pPr lvl="1"/>
            <a:r>
              <a:rPr lang="en-US" sz="1900" dirty="0"/>
              <a:t>Each individual belongs to one and only one class (think of bifactor models)</a:t>
            </a:r>
          </a:p>
          <a:p>
            <a:pPr lvl="1"/>
            <a:r>
              <a:rPr lang="en-US" sz="1900" dirty="0"/>
              <a:t>Classes are qualitatively distinct types, </a:t>
            </a:r>
            <a:r>
              <a:rPr lang="en-US" sz="1900" b="1" u="sng" dirty="0"/>
              <a:t>not just points along a continuum</a:t>
            </a:r>
          </a:p>
          <a:p>
            <a:r>
              <a:rPr lang="en-US" sz="2200" b="1" dirty="0"/>
              <a:t>Local Independence Assumption</a:t>
            </a:r>
          </a:p>
          <a:p>
            <a:pPr lvl="1"/>
            <a:r>
              <a:rPr lang="en-US" sz="2100" dirty="0"/>
              <a:t>Within each class, the observed variables (e.g., survey items) are statistically independent</a:t>
            </a:r>
          </a:p>
          <a:p>
            <a:pPr lvl="1"/>
            <a:r>
              <a:rPr lang="en-US" sz="2100" dirty="0"/>
              <a:t>That is, once class membership is accounted for, item responses are uncorrelated</a:t>
            </a:r>
          </a:p>
          <a:p>
            <a:pPr lvl="1"/>
            <a:r>
              <a:rPr lang="en-US" sz="2100" dirty="0"/>
              <a:t>Implies that all associations among observed variables are </a:t>
            </a:r>
            <a:r>
              <a:rPr lang="en-US" sz="2100" b="1" i="1" dirty="0"/>
              <a:t>explained by the latent class structure</a:t>
            </a:r>
          </a:p>
          <a:p>
            <a:pPr lvl="1"/>
            <a:endParaRPr lang="en-US" dirty="0"/>
          </a:p>
        </p:txBody>
      </p:sp>
    </p:spTree>
    <p:extLst>
      <p:ext uri="{BB962C8B-B14F-4D97-AF65-F5344CB8AC3E}">
        <p14:creationId xmlns:p14="http://schemas.microsoft.com/office/powerpoint/2010/main" val="2450120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ntBoxVTI">
  <a:themeElements>
    <a:clrScheme name="AnalogousFromDarkSeedLeftStep">
      <a:dk1>
        <a:srgbClr val="000000"/>
      </a:dk1>
      <a:lt1>
        <a:srgbClr val="FFFFFF"/>
      </a:lt1>
      <a:dk2>
        <a:srgbClr val="223C2A"/>
      </a:dk2>
      <a:lt2>
        <a:srgbClr val="E8E3E2"/>
      </a:lt2>
      <a:accent1>
        <a:srgbClr val="46ADC0"/>
      </a:accent1>
      <a:accent2>
        <a:srgbClr val="37B594"/>
      </a:accent2>
      <a:accent3>
        <a:srgbClr val="43B768"/>
      </a:accent3>
      <a:accent4>
        <a:srgbClr val="43B537"/>
      </a:accent4>
      <a:accent5>
        <a:srgbClr val="7BB141"/>
      </a:accent5>
      <a:accent6>
        <a:srgbClr val="9FA833"/>
      </a:accent6>
      <a:hlink>
        <a:srgbClr val="519130"/>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4159</Words>
  <Application>Microsoft Office PowerPoint</Application>
  <PresentationFormat>Widescreen</PresentationFormat>
  <Paragraphs>784</Paragraphs>
  <Slides>49</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Aptos Narrow</vt:lpstr>
      <vt:lpstr>Arial</vt:lpstr>
      <vt:lpstr>Calibri</vt:lpstr>
      <vt:lpstr>Calibri Light</vt:lpstr>
      <vt:lpstr>Cambria Math</vt:lpstr>
      <vt:lpstr>Century Gothic</vt:lpstr>
      <vt:lpstr>Neue Haas Grotesk Text Pro</vt:lpstr>
      <vt:lpstr>Wingdings</vt:lpstr>
      <vt:lpstr>Office Theme</vt:lpstr>
      <vt:lpstr>AccentBoxVTI</vt:lpstr>
      <vt:lpstr>Latent Class Analysis</vt:lpstr>
      <vt:lpstr>Install LCA for SPSS</vt:lpstr>
      <vt:lpstr>Categories of statistical models</vt:lpstr>
      <vt:lpstr>What We Will Cover</vt:lpstr>
      <vt:lpstr>The Latent Class Model</vt:lpstr>
      <vt:lpstr>Advanced Cluster Models</vt:lpstr>
      <vt:lpstr>Person-centered v. Variable-centered analysis</vt:lpstr>
      <vt:lpstr>Mixture Models</vt:lpstr>
      <vt:lpstr>Two key model assumptions</vt:lpstr>
      <vt:lpstr>Example</vt:lpstr>
      <vt:lpstr>Outputs and parameters</vt:lpstr>
      <vt:lpstr>Motivating Example: Class Differences by Degree</vt:lpstr>
      <vt:lpstr>Bandeen-Roche et al. (2006) </vt:lpstr>
      <vt:lpstr>PowerPoint Presentation</vt:lpstr>
      <vt:lpstr>Response Patterns in Latent Class Models</vt:lpstr>
      <vt:lpstr>How many patterns?</vt:lpstr>
      <vt:lpstr>Evaluating Model Fit</vt:lpstr>
      <vt:lpstr>Relative Model Fit</vt:lpstr>
      <vt:lpstr>Example: ACEs</vt:lpstr>
      <vt:lpstr>The Sum Score, “ACE” Score or Cumulative Risk Score (“CR”)</vt:lpstr>
      <vt:lpstr>Methodological Limitations of the ACE Sum Score</vt:lpstr>
      <vt:lpstr>Adverse Child Experiences and the Multiple Contexts of Child Development: Justifying a Latent Class Analysis</vt:lpstr>
      <vt:lpstr>Rethinking ACEs: Typologies of Adversity Using Latent Class Analysis (“LCA”)</vt:lpstr>
      <vt:lpstr>RESEARCH GOALS</vt:lpstr>
      <vt:lpstr>Sample Characteristics of the BRFSS</vt:lpstr>
      <vt:lpstr>ACES</vt:lpstr>
      <vt:lpstr>PowerPoint Presentation</vt:lpstr>
      <vt:lpstr>PowerPoint Presentation</vt:lpstr>
      <vt:lpstr>PowerPoint Presentation</vt:lpstr>
      <vt:lpstr>PowerPoint Presentation</vt:lpstr>
      <vt:lpstr>Your turn: ACEs</vt:lpstr>
      <vt:lpstr>Frequencies</vt:lpstr>
      <vt:lpstr>Fit Stats – 1C model</vt:lpstr>
      <vt:lpstr>Warning</vt:lpstr>
      <vt:lpstr>Fit Stats 2C – c-Class Models</vt:lpstr>
      <vt:lpstr>Elbow Plot</vt:lpstr>
      <vt:lpstr>PowerPoint Presentation</vt:lpstr>
      <vt:lpstr>I first went with the 5-Class Model</vt:lpstr>
      <vt:lpstr>PowerPoint Presentation</vt:lpstr>
      <vt:lpstr>PowerPoint Presentation</vt:lpstr>
      <vt:lpstr>PowerPoint Presentation</vt:lpstr>
      <vt:lpstr>PowerPoint Presentation</vt:lpstr>
      <vt:lpstr>PowerPoint Presentation</vt:lpstr>
      <vt:lpstr>Prediction</vt:lpstr>
      <vt:lpstr>Adding covariates</vt:lpstr>
      <vt:lpstr>Sex as Predictive of Latent Class Membership</vt:lpstr>
      <vt:lpstr>Logistic regression refresher</vt:lpstr>
      <vt:lpstr>PowerPoint Presentation</vt:lpstr>
      <vt:lpstr>Logistic (Multinomial) Regression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Gia Barboza</dc:creator>
  <cp:lastModifiedBy>Barboza-Salerno, Gia</cp:lastModifiedBy>
  <cp:revision>50</cp:revision>
  <dcterms:created xsi:type="dcterms:W3CDTF">2021-11-07T20:33:49Z</dcterms:created>
  <dcterms:modified xsi:type="dcterms:W3CDTF">2025-04-21T11:46:28Z</dcterms:modified>
</cp:coreProperties>
</file>